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Relationship Id="rId4" Type="http://schemas.openxmlformats.org/officeDocument/2006/relationships/custom-properties" Target="docProps/custom.xml" 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notesMasterIdLst>
    <p:notesMasterId r:id="rId20"/>
  </p:notesMasterIdLst>
  <p:sldSz cx="16256000" cy="9144000"/>
  <p:notesSz cx="9144000" cy="16256000"/>
  <p:embeddedFontLst>
    <p:embeddedFont>
      <p:font typeface="Quattrocento Sans" charset="-122" pitchFamily="34"/>
      <p:regular r:id="rId25"/>
    </p:embeddedFont>
    <p:embeddedFont>
      <p:font typeface="Liter" charset="-122" pitchFamily="34"/>
      <p:regular r:id="rId26"/>
    </p:embeddedFont>
    <p:embeddedFont>
      <p:font typeface="MiSans" charset="-122" pitchFamily="34"/>
      <p:regular r:id="rId27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25" Type="http://schemas.openxmlformats.org/officeDocument/2006/relationships/font" Target="fonts/font1.fntdata"/><Relationship Id="rId26" Type="http://schemas.openxmlformats.org/officeDocument/2006/relationships/font" Target="fonts/font2.fntdata"/><Relationship Id="rId27" Type="http://schemas.openxmlformats.org/officeDocument/2006/relationships/font" Target="fonts/font3.fntdata"/></Relationships>
</file>

<file path=ppt/media/>
</file>

<file path=ppt/media/image-1-1.png>
</file>

<file path=ppt/media/image-12-1.png>
</file>

<file path=ppt/media/image-15-1.png>
</file>

<file path=ppt/media/image-18-1.jpg>
</file>

<file path=ppt/media/image-3-1.png>
</file>

<file path=ppt/media/image-6-1.png>
</file>

<file path=ppt/media/image-9-1.jp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8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A1D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user-images.githubusercontent.com/76c35ac266820bf80444008f4366c4d21cf128b6.png">    </p:cNvPr>
          <p:cNvPicPr>
            <a:picLocks noChangeAspect="1"/>
          </p:cNvPicPr>
          <p:nvPr/>
        </p:nvPicPr>
        <p:blipFill>
          <a:blip r:embed="rId1">
            <a:alphaModFix amt="30000"/>
          </a:blip>
          <a:srcRect l="0" r="0" t="6583" b="6583"/>
          <a:stretch/>
        </p:blipFill>
        <p:spPr>
          <a:xfrm>
            <a:off x="0" y="0"/>
            <a:ext cx="16256000" cy="9144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6256000" cy="9144000"/>
          </a:xfrm>
          <a:custGeom>
            <a:avLst/>
            <a:gdLst/>
            <a:ahLst/>
            <a:cxnLst/>
            <a:rect l="l" t="t" r="r" b="b"/>
            <a:pathLst>
              <a:path w="16256000" h="9144000">
                <a:moveTo>
                  <a:pt x="0" y="0"/>
                </a:moveTo>
                <a:lnTo>
                  <a:pt x="16256000" y="0"/>
                </a:lnTo>
                <a:lnTo>
                  <a:pt x="162560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A1D29">
                  <a:alpha val="95000"/>
                </a:srgbClr>
              </a:gs>
              <a:gs pos="50000">
                <a:srgbClr val="4F6D7A">
                  <a:alpha val="60000"/>
                </a:srgbClr>
              </a:gs>
              <a:gs pos="100000">
                <a:srgbClr val="1A1D29">
                  <a:alpha val="9500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6485414" y="1753870"/>
            <a:ext cx="3286760" cy="518160"/>
          </a:xfrm>
          <a:custGeom>
            <a:avLst/>
            <a:gdLst/>
            <a:ahLst/>
            <a:cxnLst/>
            <a:rect l="l" t="t" r="r" b="b"/>
            <a:pathLst>
              <a:path w="3286760" h="518160">
                <a:moveTo>
                  <a:pt x="259080" y="0"/>
                </a:moveTo>
                <a:lnTo>
                  <a:pt x="3027680" y="0"/>
                </a:lnTo>
                <a:cubicBezTo>
                  <a:pt x="3170766" y="0"/>
                  <a:pt x="3286760" y="115994"/>
                  <a:pt x="3286760" y="259080"/>
                </a:cubicBezTo>
                <a:lnTo>
                  <a:pt x="3286760" y="259080"/>
                </a:lnTo>
                <a:cubicBezTo>
                  <a:pt x="3286760" y="402166"/>
                  <a:pt x="3170766" y="518160"/>
                  <a:pt x="3027680" y="518160"/>
                </a:cubicBezTo>
                <a:lnTo>
                  <a:pt x="259080" y="518160"/>
                </a:lnTo>
                <a:cubicBezTo>
                  <a:pt x="116090" y="518160"/>
                  <a:pt x="0" y="402070"/>
                  <a:pt x="0" y="259080"/>
                </a:cubicBezTo>
                <a:lnTo>
                  <a:pt x="0" y="259080"/>
                </a:lnTo>
                <a:cubicBezTo>
                  <a:pt x="0" y="116090"/>
                  <a:pt x="116090" y="0"/>
                  <a:pt x="259080" y="0"/>
                </a:cubicBezTo>
                <a:close/>
              </a:path>
            </a:pathLst>
          </a:custGeom>
          <a:solidFill>
            <a:srgbClr val="E59F54">
              <a:alpha val="20000"/>
            </a:srgbClr>
          </a:solidFill>
          <a:ln w="10160">
            <a:solidFill>
              <a:srgbClr val="E59F5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744494" y="1901190"/>
            <a:ext cx="2766854" cy="2235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spc="160" kern="0" dirty="0">
                <a:solidFill>
                  <a:srgbClr val="E59F5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AI SEARCH ALGORITHMS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936365" y="2317750"/>
            <a:ext cx="8383270" cy="17475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96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River Crossing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742531" y="3536950"/>
            <a:ext cx="8770938" cy="17475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9600" b="1" dirty="0">
                <a:solidFill>
                  <a:srgbClr val="E59F5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Problem Solver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7518400" y="5426710"/>
            <a:ext cx="1219200" cy="50800"/>
          </a:xfrm>
          <a:custGeom>
            <a:avLst/>
            <a:gdLst/>
            <a:ahLst/>
            <a:cxnLst/>
            <a:rect l="l" t="t" r="r" b="b"/>
            <a:pathLst>
              <a:path w="1219200" h="50800">
                <a:moveTo>
                  <a:pt x="0" y="0"/>
                </a:moveTo>
                <a:lnTo>
                  <a:pt x="1219200" y="0"/>
                </a:lnTo>
                <a:lnTo>
                  <a:pt x="12192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000000">
                  <a:alpha val="0"/>
                </a:srgbClr>
              </a:gs>
              <a:gs pos="50000">
                <a:srgbClr val="E59F54"/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9" name="Text 6"/>
          <p:cNvSpPr/>
          <p:nvPr/>
        </p:nvSpPr>
        <p:spPr>
          <a:xfrm>
            <a:off x="4199573" y="5883910"/>
            <a:ext cx="78613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2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An Interactive Visualization of Classic AI Search Algorithms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5798503" y="7001510"/>
            <a:ext cx="333375" cy="381000"/>
          </a:xfrm>
          <a:custGeom>
            <a:avLst/>
            <a:gdLst/>
            <a:ahLst/>
            <a:cxnLst/>
            <a:rect l="l" t="t" r="r" b="b"/>
            <a:pathLst>
              <a:path w="333375" h="381000">
                <a:moveTo>
                  <a:pt x="327273" y="149200"/>
                </a:moveTo>
                <a:cubicBezTo>
                  <a:pt x="321543" y="126206"/>
                  <a:pt x="310679" y="108868"/>
                  <a:pt x="287536" y="108868"/>
                </a:cubicBezTo>
                <a:lnTo>
                  <a:pt x="257696" y="108868"/>
                </a:lnTo>
                <a:lnTo>
                  <a:pt x="257696" y="144140"/>
                </a:lnTo>
                <a:cubicBezTo>
                  <a:pt x="257696" y="171524"/>
                  <a:pt x="234479" y="194593"/>
                  <a:pt x="207987" y="194593"/>
                </a:cubicBezTo>
                <a:lnTo>
                  <a:pt x="128513" y="194593"/>
                </a:lnTo>
                <a:cubicBezTo>
                  <a:pt x="106784" y="194593"/>
                  <a:pt x="88776" y="213196"/>
                  <a:pt x="88776" y="235000"/>
                </a:cubicBezTo>
                <a:lnTo>
                  <a:pt x="88776" y="310753"/>
                </a:lnTo>
                <a:cubicBezTo>
                  <a:pt x="88776" y="332333"/>
                  <a:pt x="107528" y="344984"/>
                  <a:pt x="128513" y="351160"/>
                </a:cubicBezTo>
                <a:cubicBezTo>
                  <a:pt x="153665" y="358527"/>
                  <a:pt x="177850" y="359866"/>
                  <a:pt x="207987" y="351160"/>
                </a:cubicBezTo>
                <a:cubicBezTo>
                  <a:pt x="228005" y="345356"/>
                  <a:pt x="247724" y="333673"/>
                  <a:pt x="247724" y="310753"/>
                </a:cubicBezTo>
                <a:lnTo>
                  <a:pt x="247724" y="280467"/>
                </a:lnTo>
                <a:lnTo>
                  <a:pt x="168325" y="280467"/>
                </a:lnTo>
                <a:lnTo>
                  <a:pt x="168325" y="270346"/>
                </a:lnTo>
                <a:lnTo>
                  <a:pt x="287536" y="270346"/>
                </a:lnTo>
                <a:cubicBezTo>
                  <a:pt x="310679" y="270346"/>
                  <a:pt x="319236" y="254198"/>
                  <a:pt x="327273" y="230014"/>
                </a:cubicBezTo>
                <a:cubicBezTo>
                  <a:pt x="335607" y="205085"/>
                  <a:pt x="335235" y="181124"/>
                  <a:pt x="327273" y="149200"/>
                </a:cubicBezTo>
                <a:close/>
                <a:moveTo>
                  <a:pt x="212973" y="330919"/>
                </a:moveTo>
                <a:cubicBezTo>
                  <a:pt x="207310" y="331317"/>
                  <a:pt x="201898" y="328520"/>
                  <a:pt x="198945" y="323671"/>
                </a:cubicBezTo>
                <a:cubicBezTo>
                  <a:pt x="195992" y="318822"/>
                  <a:pt x="195992" y="312730"/>
                  <a:pt x="198945" y="307881"/>
                </a:cubicBezTo>
                <a:cubicBezTo>
                  <a:pt x="201898" y="303032"/>
                  <a:pt x="207310" y="300236"/>
                  <a:pt x="212973" y="300633"/>
                </a:cubicBezTo>
                <a:cubicBezTo>
                  <a:pt x="218637" y="300236"/>
                  <a:pt x="224048" y="303032"/>
                  <a:pt x="227001" y="307881"/>
                </a:cubicBezTo>
                <a:cubicBezTo>
                  <a:pt x="229954" y="312730"/>
                  <a:pt x="229954" y="318822"/>
                  <a:pt x="227001" y="323671"/>
                </a:cubicBezTo>
                <a:cubicBezTo>
                  <a:pt x="224048" y="328520"/>
                  <a:pt x="218637" y="331317"/>
                  <a:pt x="212973" y="330919"/>
                </a:cubicBezTo>
                <a:close/>
                <a:moveTo>
                  <a:pt x="124867" y="184621"/>
                </a:moveTo>
                <a:lnTo>
                  <a:pt x="204341" y="184621"/>
                </a:lnTo>
                <a:cubicBezTo>
                  <a:pt x="226442" y="184621"/>
                  <a:pt x="244078" y="166390"/>
                  <a:pt x="244078" y="144214"/>
                </a:cubicBezTo>
                <a:lnTo>
                  <a:pt x="244078" y="68387"/>
                </a:lnTo>
                <a:cubicBezTo>
                  <a:pt x="244078" y="46806"/>
                  <a:pt x="225921" y="30659"/>
                  <a:pt x="204341" y="27012"/>
                </a:cubicBezTo>
                <a:cubicBezTo>
                  <a:pt x="177701" y="22622"/>
                  <a:pt x="148754" y="22845"/>
                  <a:pt x="124867" y="27087"/>
                </a:cubicBezTo>
                <a:cubicBezTo>
                  <a:pt x="91232" y="33040"/>
                  <a:pt x="85130" y="45467"/>
                  <a:pt x="85130" y="68461"/>
                </a:cubicBezTo>
                <a:lnTo>
                  <a:pt x="85130" y="98747"/>
                </a:lnTo>
                <a:lnTo>
                  <a:pt x="164678" y="98747"/>
                </a:lnTo>
                <a:lnTo>
                  <a:pt x="164678" y="108868"/>
                </a:lnTo>
                <a:lnTo>
                  <a:pt x="55290" y="108868"/>
                </a:lnTo>
                <a:cubicBezTo>
                  <a:pt x="32147" y="108868"/>
                  <a:pt x="11906" y="122783"/>
                  <a:pt x="5581" y="149200"/>
                </a:cubicBezTo>
                <a:cubicBezTo>
                  <a:pt x="-1712" y="179487"/>
                  <a:pt x="-2009" y="198388"/>
                  <a:pt x="5581" y="230014"/>
                </a:cubicBezTo>
                <a:cubicBezTo>
                  <a:pt x="11237" y="253529"/>
                  <a:pt x="24705" y="270346"/>
                  <a:pt x="47848" y="270346"/>
                </a:cubicBezTo>
                <a:lnTo>
                  <a:pt x="75158" y="270346"/>
                </a:lnTo>
                <a:lnTo>
                  <a:pt x="75158" y="234032"/>
                </a:lnTo>
                <a:cubicBezTo>
                  <a:pt x="75158" y="207764"/>
                  <a:pt x="97854" y="184621"/>
                  <a:pt x="124867" y="184621"/>
                </a:cubicBezTo>
                <a:close/>
                <a:moveTo>
                  <a:pt x="119955" y="48146"/>
                </a:moveTo>
                <a:cubicBezTo>
                  <a:pt x="128334" y="48146"/>
                  <a:pt x="135136" y="54948"/>
                  <a:pt x="135136" y="63326"/>
                </a:cubicBezTo>
                <a:cubicBezTo>
                  <a:pt x="135136" y="71705"/>
                  <a:pt x="128334" y="78507"/>
                  <a:pt x="119955" y="78507"/>
                </a:cubicBezTo>
                <a:cubicBezTo>
                  <a:pt x="111577" y="78507"/>
                  <a:pt x="104775" y="71705"/>
                  <a:pt x="104775" y="63326"/>
                </a:cubicBezTo>
                <a:cubicBezTo>
                  <a:pt x="104775" y="54948"/>
                  <a:pt x="111577" y="48146"/>
                  <a:pt x="119955" y="48146"/>
                </a:cubicBezTo>
                <a:close/>
              </a:path>
            </a:pathLst>
          </a:custGeom>
          <a:solidFill>
            <a:srgbClr val="4F6D7A"/>
          </a:solidFill>
          <a:ln/>
        </p:spPr>
      </p:sp>
      <p:sp>
        <p:nvSpPr>
          <p:cNvPr id="11" name="Text 8"/>
          <p:cNvSpPr/>
          <p:nvPr/>
        </p:nvSpPr>
        <p:spPr>
          <a:xfrm>
            <a:off x="6295390" y="7014210"/>
            <a:ext cx="800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Python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7447597" y="6988810"/>
            <a:ext cx="12700" cy="406400"/>
          </a:xfrm>
          <a:custGeom>
            <a:avLst/>
            <a:gdLst/>
            <a:ahLst/>
            <a:cxnLst/>
            <a:rect l="l" t="t" r="r" b="b"/>
            <a:pathLst>
              <a:path w="12700" h="406400">
                <a:moveTo>
                  <a:pt x="0" y="0"/>
                </a:moveTo>
                <a:lnTo>
                  <a:pt x="12700" y="0"/>
                </a:lnTo>
                <a:lnTo>
                  <a:pt x="12700" y="406400"/>
                </a:lnTo>
                <a:lnTo>
                  <a:pt x="0" y="406400"/>
                </a:lnTo>
                <a:lnTo>
                  <a:pt x="0" y="0"/>
                </a:lnTo>
                <a:close/>
              </a:path>
            </a:pathLst>
          </a:custGeom>
          <a:solidFill>
            <a:srgbClr val="4F6D7A"/>
          </a:solidFill>
          <a:ln/>
        </p:spPr>
      </p:sp>
      <p:sp>
        <p:nvSpPr>
          <p:cNvPr id="13" name="Shape 10"/>
          <p:cNvSpPr/>
          <p:nvPr/>
        </p:nvSpPr>
        <p:spPr>
          <a:xfrm>
            <a:off x="7917497" y="700151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89297" y="41672"/>
                </a:moveTo>
                <a:cubicBezTo>
                  <a:pt x="89297" y="18678"/>
                  <a:pt x="107975" y="0"/>
                  <a:pt x="130969" y="0"/>
                </a:cubicBezTo>
                <a:lnTo>
                  <a:pt x="148828" y="0"/>
                </a:lnTo>
                <a:cubicBezTo>
                  <a:pt x="161999" y="0"/>
                  <a:pt x="172641" y="10641"/>
                  <a:pt x="172641" y="23812"/>
                </a:cubicBezTo>
                <a:lnTo>
                  <a:pt x="172641" y="357188"/>
                </a:lnTo>
                <a:cubicBezTo>
                  <a:pt x="172641" y="370359"/>
                  <a:pt x="161999" y="381000"/>
                  <a:pt x="148828" y="381000"/>
                </a:cubicBezTo>
                <a:lnTo>
                  <a:pt x="125016" y="381000"/>
                </a:lnTo>
                <a:cubicBezTo>
                  <a:pt x="102840" y="381000"/>
                  <a:pt x="84162" y="365820"/>
                  <a:pt x="78879" y="345281"/>
                </a:cubicBezTo>
                <a:cubicBezTo>
                  <a:pt x="78358" y="345281"/>
                  <a:pt x="77912" y="345281"/>
                  <a:pt x="77391" y="345281"/>
                </a:cubicBezTo>
                <a:cubicBezTo>
                  <a:pt x="44500" y="345281"/>
                  <a:pt x="17859" y="318641"/>
                  <a:pt x="17859" y="285750"/>
                </a:cubicBezTo>
                <a:cubicBezTo>
                  <a:pt x="17859" y="272355"/>
                  <a:pt x="22324" y="260003"/>
                  <a:pt x="29766" y="250031"/>
                </a:cubicBezTo>
                <a:cubicBezTo>
                  <a:pt x="15329" y="239167"/>
                  <a:pt x="5953" y="221903"/>
                  <a:pt x="5953" y="202406"/>
                </a:cubicBezTo>
                <a:cubicBezTo>
                  <a:pt x="5953" y="179412"/>
                  <a:pt x="19050" y="159395"/>
                  <a:pt x="38100" y="149498"/>
                </a:cubicBezTo>
                <a:cubicBezTo>
                  <a:pt x="32817" y="140568"/>
                  <a:pt x="29766" y="130150"/>
                  <a:pt x="29766" y="119063"/>
                </a:cubicBezTo>
                <a:cubicBezTo>
                  <a:pt x="29766" y="86171"/>
                  <a:pt x="56406" y="59531"/>
                  <a:pt x="89297" y="59531"/>
                </a:cubicBezTo>
                <a:lnTo>
                  <a:pt x="89297" y="41672"/>
                </a:lnTo>
                <a:close/>
                <a:moveTo>
                  <a:pt x="291703" y="41672"/>
                </a:moveTo>
                <a:lnTo>
                  <a:pt x="291703" y="59531"/>
                </a:lnTo>
                <a:cubicBezTo>
                  <a:pt x="324594" y="59531"/>
                  <a:pt x="351234" y="86171"/>
                  <a:pt x="351234" y="119063"/>
                </a:cubicBezTo>
                <a:cubicBezTo>
                  <a:pt x="351234" y="130225"/>
                  <a:pt x="348183" y="140643"/>
                  <a:pt x="342900" y="149498"/>
                </a:cubicBezTo>
                <a:cubicBezTo>
                  <a:pt x="362024" y="159395"/>
                  <a:pt x="375047" y="179338"/>
                  <a:pt x="375047" y="202406"/>
                </a:cubicBezTo>
                <a:cubicBezTo>
                  <a:pt x="375047" y="221903"/>
                  <a:pt x="365671" y="239167"/>
                  <a:pt x="351234" y="250031"/>
                </a:cubicBezTo>
                <a:cubicBezTo>
                  <a:pt x="358676" y="260003"/>
                  <a:pt x="363141" y="272355"/>
                  <a:pt x="363141" y="285750"/>
                </a:cubicBezTo>
                <a:cubicBezTo>
                  <a:pt x="363141" y="318641"/>
                  <a:pt x="336500" y="345281"/>
                  <a:pt x="303609" y="345281"/>
                </a:cubicBezTo>
                <a:cubicBezTo>
                  <a:pt x="303088" y="345281"/>
                  <a:pt x="302642" y="345281"/>
                  <a:pt x="302121" y="345281"/>
                </a:cubicBezTo>
                <a:cubicBezTo>
                  <a:pt x="296838" y="365820"/>
                  <a:pt x="278160" y="381000"/>
                  <a:pt x="255984" y="381000"/>
                </a:cubicBezTo>
                <a:lnTo>
                  <a:pt x="232172" y="381000"/>
                </a:lnTo>
                <a:cubicBezTo>
                  <a:pt x="219001" y="381000"/>
                  <a:pt x="208359" y="370359"/>
                  <a:pt x="208359" y="357188"/>
                </a:cubicBezTo>
                <a:lnTo>
                  <a:pt x="208359" y="23812"/>
                </a:lnTo>
                <a:cubicBezTo>
                  <a:pt x="208359" y="10641"/>
                  <a:pt x="219001" y="0"/>
                  <a:pt x="232172" y="0"/>
                </a:cubicBezTo>
                <a:lnTo>
                  <a:pt x="250031" y="0"/>
                </a:lnTo>
                <a:cubicBezTo>
                  <a:pt x="273025" y="0"/>
                  <a:pt x="291703" y="18678"/>
                  <a:pt x="291703" y="41672"/>
                </a:cubicBezTo>
                <a:close/>
              </a:path>
            </a:pathLst>
          </a:custGeom>
          <a:solidFill>
            <a:srgbClr val="4F6D7A"/>
          </a:solidFill>
          <a:ln/>
        </p:spPr>
      </p:sp>
      <p:sp>
        <p:nvSpPr>
          <p:cNvPr id="14" name="Text 11"/>
          <p:cNvSpPr/>
          <p:nvPr/>
        </p:nvSpPr>
        <p:spPr>
          <a:xfrm>
            <a:off x="8438197" y="7014210"/>
            <a:ext cx="317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AI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9110980" y="6988810"/>
            <a:ext cx="12700" cy="406400"/>
          </a:xfrm>
          <a:custGeom>
            <a:avLst/>
            <a:gdLst/>
            <a:ahLst/>
            <a:cxnLst/>
            <a:rect l="l" t="t" r="r" b="b"/>
            <a:pathLst>
              <a:path w="12700" h="406400">
                <a:moveTo>
                  <a:pt x="0" y="0"/>
                </a:moveTo>
                <a:lnTo>
                  <a:pt x="12700" y="0"/>
                </a:lnTo>
                <a:lnTo>
                  <a:pt x="12700" y="406400"/>
                </a:lnTo>
                <a:lnTo>
                  <a:pt x="0" y="406400"/>
                </a:lnTo>
                <a:lnTo>
                  <a:pt x="0" y="0"/>
                </a:lnTo>
                <a:close/>
              </a:path>
            </a:pathLst>
          </a:custGeom>
          <a:solidFill>
            <a:srgbClr val="4F6D7A"/>
          </a:solidFill>
          <a:ln/>
        </p:spPr>
      </p:sp>
      <p:sp>
        <p:nvSpPr>
          <p:cNvPr id="16" name="Shape 13"/>
          <p:cNvSpPr/>
          <p:nvPr/>
        </p:nvSpPr>
        <p:spPr>
          <a:xfrm>
            <a:off x="9580880" y="700151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47625" y="23812"/>
                </a:moveTo>
                <a:cubicBezTo>
                  <a:pt x="21357" y="23812"/>
                  <a:pt x="0" y="45169"/>
                  <a:pt x="0" y="71438"/>
                </a:cubicBezTo>
                <a:lnTo>
                  <a:pt x="0" y="261938"/>
                </a:lnTo>
                <a:cubicBezTo>
                  <a:pt x="0" y="288206"/>
                  <a:pt x="21357" y="309563"/>
                  <a:pt x="47625" y="309563"/>
                </a:cubicBezTo>
                <a:lnTo>
                  <a:pt x="154781" y="309563"/>
                </a:lnTo>
                <a:lnTo>
                  <a:pt x="142875" y="345281"/>
                </a:lnTo>
                <a:lnTo>
                  <a:pt x="89297" y="345281"/>
                </a:lnTo>
                <a:cubicBezTo>
                  <a:pt x="79400" y="345281"/>
                  <a:pt x="71438" y="353244"/>
                  <a:pt x="71438" y="363141"/>
                </a:cubicBezTo>
                <a:cubicBezTo>
                  <a:pt x="71438" y="373038"/>
                  <a:pt x="79400" y="381000"/>
                  <a:pt x="89297" y="381000"/>
                </a:cubicBezTo>
                <a:lnTo>
                  <a:pt x="291703" y="381000"/>
                </a:lnTo>
                <a:cubicBezTo>
                  <a:pt x="301600" y="381000"/>
                  <a:pt x="309563" y="373038"/>
                  <a:pt x="309563" y="363141"/>
                </a:cubicBezTo>
                <a:cubicBezTo>
                  <a:pt x="309563" y="353244"/>
                  <a:pt x="301600" y="345281"/>
                  <a:pt x="291703" y="345281"/>
                </a:cubicBezTo>
                <a:lnTo>
                  <a:pt x="238125" y="345281"/>
                </a:lnTo>
                <a:lnTo>
                  <a:pt x="226219" y="309563"/>
                </a:lnTo>
                <a:lnTo>
                  <a:pt x="333375" y="309563"/>
                </a:lnTo>
                <a:cubicBezTo>
                  <a:pt x="359643" y="309563"/>
                  <a:pt x="381000" y="288206"/>
                  <a:pt x="381000" y="261938"/>
                </a:cubicBezTo>
                <a:lnTo>
                  <a:pt x="381000" y="71438"/>
                </a:lnTo>
                <a:cubicBezTo>
                  <a:pt x="381000" y="45169"/>
                  <a:pt x="359643" y="23812"/>
                  <a:pt x="333375" y="23812"/>
                </a:cubicBezTo>
                <a:lnTo>
                  <a:pt x="47625" y="23812"/>
                </a:lnTo>
                <a:close/>
                <a:moveTo>
                  <a:pt x="71438" y="71438"/>
                </a:moveTo>
                <a:lnTo>
                  <a:pt x="309563" y="71438"/>
                </a:lnTo>
                <a:cubicBezTo>
                  <a:pt x="322734" y="71438"/>
                  <a:pt x="333375" y="82079"/>
                  <a:pt x="333375" y="95250"/>
                </a:cubicBezTo>
                <a:lnTo>
                  <a:pt x="333375" y="214313"/>
                </a:lnTo>
                <a:cubicBezTo>
                  <a:pt x="333375" y="227484"/>
                  <a:pt x="322734" y="238125"/>
                  <a:pt x="309563" y="238125"/>
                </a:cubicBezTo>
                <a:lnTo>
                  <a:pt x="71438" y="238125"/>
                </a:lnTo>
                <a:cubicBezTo>
                  <a:pt x="58266" y="238125"/>
                  <a:pt x="47625" y="227484"/>
                  <a:pt x="47625" y="214313"/>
                </a:cubicBezTo>
                <a:lnTo>
                  <a:pt x="47625" y="95250"/>
                </a:lnTo>
                <a:cubicBezTo>
                  <a:pt x="47625" y="82079"/>
                  <a:pt x="58266" y="71438"/>
                  <a:pt x="71438" y="71438"/>
                </a:cubicBezTo>
                <a:close/>
              </a:path>
            </a:pathLst>
          </a:custGeom>
          <a:solidFill>
            <a:srgbClr val="4F6D7A"/>
          </a:solidFill>
          <a:ln/>
        </p:spPr>
      </p:sp>
      <p:sp>
        <p:nvSpPr>
          <p:cNvPr id="17" name="Text 14"/>
          <p:cNvSpPr/>
          <p:nvPr/>
        </p:nvSpPr>
        <p:spPr>
          <a:xfrm>
            <a:off x="10101580" y="7014210"/>
            <a:ext cx="482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GUI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1A1D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08000"/>
            <a:ext cx="15341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spc="80" kern="0" dirty="0">
                <a:solidFill>
                  <a:srgbClr val="E59F5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CODE ARCHITECTURE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508000" y="914400"/>
            <a:ext cx="15468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Project Structure &amp; Modules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08000" y="1574800"/>
            <a:ext cx="1016000" cy="50800"/>
          </a:xfrm>
          <a:custGeom>
            <a:avLst/>
            <a:gdLst/>
            <a:ahLst/>
            <a:cxnLst/>
            <a:rect l="l" t="t" r="r" b="b"/>
            <a:pathLst>
              <a:path w="1016000" h="50800">
                <a:moveTo>
                  <a:pt x="0" y="0"/>
                </a:moveTo>
                <a:lnTo>
                  <a:pt x="1016000" y="0"/>
                </a:lnTo>
                <a:lnTo>
                  <a:pt x="10160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E59F54"/>
          </a:solidFill>
          <a:ln/>
        </p:spPr>
      </p:sp>
      <p:sp>
        <p:nvSpPr>
          <p:cNvPr id="5" name="Shape 3"/>
          <p:cNvSpPr/>
          <p:nvPr/>
        </p:nvSpPr>
        <p:spPr>
          <a:xfrm>
            <a:off x="513080" y="1935480"/>
            <a:ext cx="6080760" cy="3324860"/>
          </a:xfrm>
          <a:custGeom>
            <a:avLst/>
            <a:gdLst/>
            <a:ahLst/>
            <a:cxnLst/>
            <a:rect l="l" t="t" r="r" b="b"/>
            <a:pathLst>
              <a:path w="6080760" h="3324860">
                <a:moveTo>
                  <a:pt x="101608" y="0"/>
                </a:moveTo>
                <a:lnTo>
                  <a:pt x="5979152" y="0"/>
                </a:lnTo>
                <a:cubicBezTo>
                  <a:pt x="6035269" y="0"/>
                  <a:pt x="6080760" y="45491"/>
                  <a:pt x="6080760" y="101608"/>
                </a:cubicBezTo>
                <a:lnTo>
                  <a:pt x="6080760" y="3223252"/>
                </a:lnTo>
                <a:cubicBezTo>
                  <a:pt x="6080760" y="3279369"/>
                  <a:pt x="6035269" y="3324860"/>
                  <a:pt x="5979152" y="3324860"/>
                </a:cubicBezTo>
                <a:lnTo>
                  <a:pt x="101608" y="3324860"/>
                </a:lnTo>
                <a:cubicBezTo>
                  <a:pt x="45491" y="3324860"/>
                  <a:pt x="0" y="3279369"/>
                  <a:pt x="0" y="3223252"/>
                </a:cubicBezTo>
                <a:lnTo>
                  <a:pt x="0" y="101608"/>
                </a:lnTo>
                <a:cubicBezTo>
                  <a:pt x="0" y="45529"/>
                  <a:pt x="45529" y="0"/>
                  <a:pt x="101608" y="0"/>
                </a:cubicBezTo>
                <a:close/>
              </a:path>
            </a:pathLst>
          </a:custGeom>
          <a:solidFill>
            <a:srgbClr val="E59F54">
              <a:alpha val="10196"/>
            </a:srgbClr>
          </a:solidFill>
          <a:ln w="10160">
            <a:solidFill>
              <a:srgbClr val="E59F54">
                <a:alpha val="3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835660" y="2245364"/>
            <a:ext cx="190500" cy="254000"/>
          </a:xfrm>
          <a:custGeom>
            <a:avLst/>
            <a:gdLst/>
            <a:ahLst/>
            <a:cxnLst/>
            <a:rect l="l" t="t" r="r" b="b"/>
            <a:pathLst>
              <a:path w="190500" h="254000">
                <a:moveTo>
                  <a:pt x="0" y="31750"/>
                </a:moveTo>
                <a:cubicBezTo>
                  <a:pt x="0" y="14238"/>
                  <a:pt x="14238" y="0"/>
                  <a:pt x="31750" y="0"/>
                </a:cubicBezTo>
                <a:lnTo>
                  <a:pt x="105916" y="0"/>
                </a:lnTo>
                <a:cubicBezTo>
                  <a:pt x="114350" y="0"/>
                  <a:pt x="122436" y="3324"/>
                  <a:pt x="128389" y="9277"/>
                </a:cubicBezTo>
                <a:lnTo>
                  <a:pt x="181223" y="62161"/>
                </a:lnTo>
                <a:cubicBezTo>
                  <a:pt x="187176" y="68114"/>
                  <a:pt x="190500" y="76200"/>
                  <a:pt x="190500" y="84634"/>
                </a:cubicBezTo>
                <a:lnTo>
                  <a:pt x="190500" y="222250"/>
                </a:lnTo>
                <a:cubicBezTo>
                  <a:pt x="190500" y="239762"/>
                  <a:pt x="176262" y="254000"/>
                  <a:pt x="158750" y="254000"/>
                </a:cubicBezTo>
                <a:lnTo>
                  <a:pt x="31750" y="254000"/>
                </a:lnTo>
                <a:cubicBezTo>
                  <a:pt x="14238" y="254000"/>
                  <a:pt x="0" y="239762"/>
                  <a:pt x="0" y="222250"/>
                </a:cubicBezTo>
                <a:lnTo>
                  <a:pt x="0" y="31750"/>
                </a:lnTo>
                <a:close/>
                <a:moveTo>
                  <a:pt x="103188" y="29021"/>
                </a:moveTo>
                <a:lnTo>
                  <a:pt x="103188" y="75406"/>
                </a:lnTo>
                <a:cubicBezTo>
                  <a:pt x="103188" y="82004"/>
                  <a:pt x="108496" y="87313"/>
                  <a:pt x="115094" y="87313"/>
                </a:cubicBezTo>
                <a:lnTo>
                  <a:pt x="161479" y="87313"/>
                </a:lnTo>
                <a:lnTo>
                  <a:pt x="103188" y="29021"/>
                </a:lnTo>
                <a:close/>
                <a:moveTo>
                  <a:pt x="76498" y="146645"/>
                </a:moveTo>
                <a:cubicBezTo>
                  <a:pt x="80764" y="141635"/>
                  <a:pt x="80218" y="134144"/>
                  <a:pt x="75208" y="129877"/>
                </a:cubicBezTo>
                <a:cubicBezTo>
                  <a:pt x="70197" y="125611"/>
                  <a:pt x="62706" y="126157"/>
                  <a:pt x="58440" y="131167"/>
                </a:cubicBezTo>
                <a:lnTo>
                  <a:pt x="34627" y="158948"/>
                </a:lnTo>
                <a:cubicBezTo>
                  <a:pt x="30807" y="163413"/>
                  <a:pt x="30807" y="169962"/>
                  <a:pt x="34627" y="174427"/>
                </a:cubicBezTo>
                <a:lnTo>
                  <a:pt x="58440" y="202208"/>
                </a:lnTo>
                <a:cubicBezTo>
                  <a:pt x="62706" y="207218"/>
                  <a:pt x="70247" y="207764"/>
                  <a:pt x="75208" y="203498"/>
                </a:cubicBezTo>
                <a:cubicBezTo>
                  <a:pt x="80169" y="199231"/>
                  <a:pt x="80764" y="191691"/>
                  <a:pt x="76498" y="186730"/>
                </a:cubicBezTo>
                <a:lnTo>
                  <a:pt x="59333" y="166688"/>
                </a:lnTo>
                <a:lnTo>
                  <a:pt x="76498" y="146645"/>
                </a:lnTo>
                <a:close/>
                <a:moveTo>
                  <a:pt x="132060" y="131167"/>
                </a:moveTo>
                <a:cubicBezTo>
                  <a:pt x="127794" y="126157"/>
                  <a:pt x="120253" y="125611"/>
                  <a:pt x="115292" y="129877"/>
                </a:cubicBezTo>
                <a:cubicBezTo>
                  <a:pt x="110331" y="134144"/>
                  <a:pt x="109736" y="141684"/>
                  <a:pt x="114002" y="146645"/>
                </a:cubicBezTo>
                <a:lnTo>
                  <a:pt x="131167" y="166688"/>
                </a:lnTo>
                <a:lnTo>
                  <a:pt x="114002" y="186730"/>
                </a:lnTo>
                <a:cubicBezTo>
                  <a:pt x="109736" y="191740"/>
                  <a:pt x="110282" y="199231"/>
                  <a:pt x="115292" y="203498"/>
                </a:cubicBezTo>
                <a:cubicBezTo>
                  <a:pt x="120303" y="207764"/>
                  <a:pt x="127794" y="207218"/>
                  <a:pt x="132060" y="202208"/>
                </a:cubicBezTo>
                <a:lnTo>
                  <a:pt x="155873" y="174427"/>
                </a:lnTo>
                <a:cubicBezTo>
                  <a:pt x="159693" y="169962"/>
                  <a:pt x="159693" y="163413"/>
                  <a:pt x="155873" y="158948"/>
                </a:cubicBezTo>
                <a:lnTo>
                  <a:pt x="132060" y="131167"/>
                </a:lnTo>
                <a:close/>
              </a:path>
            </a:pathLst>
          </a:custGeom>
          <a:solidFill>
            <a:srgbClr val="E59F54"/>
          </a:solidFill>
          <a:ln/>
        </p:spPr>
      </p:sp>
      <p:sp>
        <p:nvSpPr>
          <p:cNvPr id="7" name="Text 5"/>
          <p:cNvSpPr/>
          <p:nvPr/>
        </p:nvSpPr>
        <p:spPr>
          <a:xfrm>
            <a:off x="1089660" y="2194564"/>
            <a:ext cx="5372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59F5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main.py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772160" y="2702564"/>
            <a:ext cx="5651500" cy="584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b="1" dirty="0">
                <a:solidFill>
                  <a:srgbClr val="E59F5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Algorithm Runner &amp; Comparator</a:t>
            </a:r>
            <a:pPr>
              <a:lnSpc>
                <a:spcPct val="140000"/>
              </a:lnSpc>
            </a:pPr>
            <a:r>
              <a:rPr lang="en-US" sz="14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— Executes all five search algorithms and displays comparative results in a formatted table.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72160" y="3432814"/>
            <a:ext cx="5562600" cy="1574800"/>
          </a:xfrm>
          <a:custGeom>
            <a:avLst/>
            <a:gdLst/>
            <a:ahLst/>
            <a:cxnLst/>
            <a:rect l="l" t="t" r="r" b="b"/>
            <a:pathLst>
              <a:path w="5562600" h="1574800">
                <a:moveTo>
                  <a:pt x="50803" y="0"/>
                </a:moveTo>
                <a:lnTo>
                  <a:pt x="5511797" y="0"/>
                </a:lnTo>
                <a:cubicBezTo>
                  <a:pt x="5539855" y="0"/>
                  <a:pt x="5562600" y="22745"/>
                  <a:pt x="5562600" y="50803"/>
                </a:cubicBezTo>
                <a:lnTo>
                  <a:pt x="5562600" y="1523997"/>
                </a:lnTo>
                <a:cubicBezTo>
                  <a:pt x="5562600" y="1552055"/>
                  <a:pt x="5539855" y="1574800"/>
                  <a:pt x="5511797" y="1574800"/>
                </a:cubicBezTo>
                <a:lnTo>
                  <a:pt x="50803" y="1574800"/>
                </a:lnTo>
                <a:cubicBezTo>
                  <a:pt x="22745" y="1574800"/>
                  <a:pt x="0" y="1552055"/>
                  <a:pt x="0" y="1523997"/>
                </a:cubicBezTo>
                <a:lnTo>
                  <a:pt x="0" y="50803"/>
                </a:lnTo>
                <a:cubicBezTo>
                  <a:pt x="0" y="22764"/>
                  <a:pt x="22764" y="0"/>
                  <a:pt x="50803" y="0"/>
                </a:cubicBezTo>
                <a:close/>
              </a:path>
            </a:pathLst>
          </a:custGeom>
          <a:solidFill>
            <a:srgbClr val="1A1D29">
              <a:alpha val="50196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924560" y="3595371"/>
            <a:ext cx="1032669" cy="1727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Key Functions: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924560" y="3889852"/>
            <a:ext cx="53340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Runs all 5 algorithms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924560" y="4143691"/>
            <a:ext cx="53340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Validates solutions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924560" y="4397536"/>
            <a:ext cx="53340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Prints comparison table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924560" y="4651375"/>
            <a:ext cx="53340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Handles exceptions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13080" y="5479257"/>
            <a:ext cx="6080760" cy="3324860"/>
          </a:xfrm>
          <a:custGeom>
            <a:avLst/>
            <a:gdLst/>
            <a:ahLst/>
            <a:cxnLst/>
            <a:rect l="l" t="t" r="r" b="b"/>
            <a:pathLst>
              <a:path w="6080760" h="3324860">
                <a:moveTo>
                  <a:pt x="101608" y="0"/>
                </a:moveTo>
                <a:lnTo>
                  <a:pt x="5979152" y="0"/>
                </a:lnTo>
                <a:cubicBezTo>
                  <a:pt x="6035269" y="0"/>
                  <a:pt x="6080760" y="45491"/>
                  <a:pt x="6080760" y="101608"/>
                </a:cubicBezTo>
                <a:lnTo>
                  <a:pt x="6080760" y="3223252"/>
                </a:lnTo>
                <a:cubicBezTo>
                  <a:pt x="6080760" y="3279369"/>
                  <a:pt x="6035269" y="3324860"/>
                  <a:pt x="5979152" y="3324860"/>
                </a:cubicBezTo>
                <a:lnTo>
                  <a:pt x="101608" y="3324860"/>
                </a:lnTo>
                <a:cubicBezTo>
                  <a:pt x="45491" y="3324860"/>
                  <a:pt x="0" y="3279369"/>
                  <a:pt x="0" y="3223252"/>
                </a:cubicBezTo>
                <a:lnTo>
                  <a:pt x="0" y="101608"/>
                </a:lnTo>
                <a:cubicBezTo>
                  <a:pt x="0" y="45529"/>
                  <a:pt x="45529" y="0"/>
                  <a:pt x="101608" y="0"/>
                </a:cubicBezTo>
                <a:close/>
              </a:path>
            </a:pathLst>
          </a:custGeom>
          <a:solidFill>
            <a:srgbClr val="4F6D7A">
              <a:alpha val="10196"/>
            </a:srgbClr>
          </a:solidFill>
          <a:ln w="10160">
            <a:solidFill>
              <a:srgbClr val="4F6D7A">
                <a:alpha val="30196"/>
              </a:srgbClr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803910" y="5789135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31750" y="15875"/>
                </a:moveTo>
                <a:cubicBezTo>
                  <a:pt x="14238" y="15875"/>
                  <a:pt x="0" y="30113"/>
                  <a:pt x="0" y="47625"/>
                </a:cubicBezTo>
                <a:lnTo>
                  <a:pt x="0" y="174625"/>
                </a:lnTo>
                <a:cubicBezTo>
                  <a:pt x="0" y="192137"/>
                  <a:pt x="14238" y="206375"/>
                  <a:pt x="31750" y="206375"/>
                </a:cubicBezTo>
                <a:lnTo>
                  <a:pt x="103188" y="206375"/>
                </a:lnTo>
                <a:lnTo>
                  <a:pt x="95250" y="230188"/>
                </a:lnTo>
                <a:lnTo>
                  <a:pt x="59531" y="230188"/>
                </a:lnTo>
                <a:cubicBezTo>
                  <a:pt x="52933" y="230188"/>
                  <a:pt x="47625" y="235496"/>
                  <a:pt x="47625" y="242094"/>
                </a:cubicBezTo>
                <a:cubicBezTo>
                  <a:pt x="47625" y="248692"/>
                  <a:pt x="52933" y="254000"/>
                  <a:pt x="59531" y="254000"/>
                </a:cubicBezTo>
                <a:lnTo>
                  <a:pt x="194469" y="254000"/>
                </a:lnTo>
                <a:cubicBezTo>
                  <a:pt x="201067" y="254000"/>
                  <a:pt x="206375" y="248692"/>
                  <a:pt x="206375" y="242094"/>
                </a:cubicBezTo>
                <a:cubicBezTo>
                  <a:pt x="206375" y="235496"/>
                  <a:pt x="201067" y="230188"/>
                  <a:pt x="194469" y="230188"/>
                </a:cubicBezTo>
                <a:lnTo>
                  <a:pt x="158750" y="230188"/>
                </a:lnTo>
                <a:lnTo>
                  <a:pt x="150813" y="206375"/>
                </a:lnTo>
                <a:lnTo>
                  <a:pt x="222250" y="206375"/>
                </a:lnTo>
                <a:cubicBezTo>
                  <a:pt x="239762" y="206375"/>
                  <a:pt x="254000" y="192137"/>
                  <a:pt x="254000" y="174625"/>
                </a:cubicBezTo>
                <a:lnTo>
                  <a:pt x="254000" y="47625"/>
                </a:lnTo>
                <a:cubicBezTo>
                  <a:pt x="254000" y="30113"/>
                  <a:pt x="239762" y="15875"/>
                  <a:pt x="222250" y="15875"/>
                </a:cubicBezTo>
                <a:lnTo>
                  <a:pt x="31750" y="15875"/>
                </a:lnTo>
                <a:close/>
                <a:moveTo>
                  <a:pt x="47625" y="47625"/>
                </a:moveTo>
                <a:lnTo>
                  <a:pt x="206375" y="47625"/>
                </a:lnTo>
                <a:cubicBezTo>
                  <a:pt x="215156" y="47625"/>
                  <a:pt x="222250" y="54719"/>
                  <a:pt x="222250" y="63500"/>
                </a:cubicBezTo>
                <a:lnTo>
                  <a:pt x="222250" y="142875"/>
                </a:lnTo>
                <a:cubicBezTo>
                  <a:pt x="222250" y="151656"/>
                  <a:pt x="215156" y="158750"/>
                  <a:pt x="206375" y="158750"/>
                </a:cubicBezTo>
                <a:lnTo>
                  <a:pt x="47625" y="158750"/>
                </a:lnTo>
                <a:cubicBezTo>
                  <a:pt x="38844" y="158750"/>
                  <a:pt x="31750" y="151656"/>
                  <a:pt x="31750" y="142875"/>
                </a:cubicBezTo>
                <a:lnTo>
                  <a:pt x="31750" y="63500"/>
                </a:lnTo>
                <a:cubicBezTo>
                  <a:pt x="31750" y="54719"/>
                  <a:pt x="38844" y="47625"/>
                  <a:pt x="47625" y="47625"/>
                </a:cubicBezTo>
                <a:close/>
              </a:path>
            </a:pathLst>
          </a:custGeom>
          <a:solidFill>
            <a:srgbClr val="4F6D7A"/>
          </a:solidFill>
          <a:ln/>
        </p:spPr>
      </p:sp>
      <p:sp>
        <p:nvSpPr>
          <p:cNvPr id="17" name="Text 15"/>
          <p:cNvSpPr/>
          <p:nvPr/>
        </p:nvSpPr>
        <p:spPr>
          <a:xfrm>
            <a:off x="1089660" y="5738335"/>
            <a:ext cx="5372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4F6D7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gui.py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772160" y="6246335"/>
            <a:ext cx="5651500" cy="584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b="1" dirty="0">
                <a:solidFill>
                  <a:srgbClr val="4F6D7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Tkinter GUI Application</a:t>
            </a:r>
            <a:pPr>
              <a:lnSpc>
                <a:spcPct val="140000"/>
              </a:lnSpc>
            </a:pPr>
            <a:r>
              <a:rPr lang="en-US" sz="14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— Interactive visualization with animation, controls, and real-time metrics display.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772160" y="6976585"/>
            <a:ext cx="5562600" cy="1574800"/>
          </a:xfrm>
          <a:custGeom>
            <a:avLst/>
            <a:gdLst/>
            <a:ahLst/>
            <a:cxnLst/>
            <a:rect l="l" t="t" r="r" b="b"/>
            <a:pathLst>
              <a:path w="5562600" h="1574800">
                <a:moveTo>
                  <a:pt x="50803" y="0"/>
                </a:moveTo>
                <a:lnTo>
                  <a:pt x="5511797" y="0"/>
                </a:lnTo>
                <a:cubicBezTo>
                  <a:pt x="5539855" y="0"/>
                  <a:pt x="5562600" y="22745"/>
                  <a:pt x="5562600" y="50803"/>
                </a:cubicBezTo>
                <a:lnTo>
                  <a:pt x="5562600" y="1523997"/>
                </a:lnTo>
                <a:cubicBezTo>
                  <a:pt x="5562600" y="1552055"/>
                  <a:pt x="5539855" y="1574800"/>
                  <a:pt x="5511797" y="1574800"/>
                </a:cubicBezTo>
                <a:lnTo>
                  <a:pt x="50803" y="1574800"/>
                </a:lnTo>
                <a:cubicBezTo>
                  <a:pt x="22745" y="1574800"/>
                  <a:pt x="0" y="1552055"/>
                  <a:pt x="0" y="1523997"/>
                </a:cubicBezTo>
                <a:lnTo>
                  <a:pt x="0" y="50803"/>
                </a:lnTo>
                <a:cubicBezTo>
                  <a:pt x="0" y="22764"/>
                  <a:pt x="22764" y="0"/>
                  <a:pt x="50803" y="0"/>
                </a:cubicBezTo>
                <a:close/>
              </a:path>
            </a:pathLst>
          </a:custGeom>
          <a:solidFill>
            <a:srgbClr val="1A1D29">
              <a:alpha val="50196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924560" y="7139149"/>
            <a:ext cx="816769" cy="1727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Main Class: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924560" y="7433630"/>
            <a:ext cx="53340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RiverCrossingApp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924560" y="7687469"/>
            <a:ext cx="53340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Animation engine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924560" y="7941314"/>
            <a:ext cx="53340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Event handling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924560" y="8195152"/>
            <a:ext cx="53340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Audio system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913880" y="1935480"/>
            <a:ext cx="8823960" cy="3324860"/>
          </a:xfrm>
          <a:custGeom>
            <a:avLst/>
            <a:gdLst/>
            <a:ahLst/>
            <a:cxnLst/>
            <a:rect l="l" t="t" r="r" b="b"/>
            <a:pathLst>
              <a:path w="8823960" h="3324860">
                <a:moveTo>
                  <a:pt x="101608" y="0"/>
                </a:moveTo>
                <a:lnTo>
                  <a:pt x="8722352" y="0"/>
                </a:lnTo>
                <a:cubicBezTo>
                  <a:pt x="8778469" y="0"/>
                  <a:pt x="8823960" y="45491"/>
                  <a:pt x="8823960" y="101608"/>
                </a:cubicBezTo>
                <a:lnTo>
                  <a:pt x="8823960" y="3223252"/>
                </a:lnTo>
                <a:cubicBezTo>
                  <a:pt x="8823960" y="3279369"/>
                  <a:pt x="8778469" y="3324860"/>
                  <a:pt x="8722352" y="3324860"/>
                </a:cubicBezTo>
                <a:lnTo>
                  <a:pt x="101608" y="3324860"/>
                </a:lnTo>
                <a:cubicBezTo>
                  <a:pt x="45491" y="3324860"/>
                  <a:pt x="0" y="3279369"/>
                  <a:pt x="0" y="3223252"/>
                </a:cubicBezTo>
                <a:lnTo>
                  <a:pt x="0" y="101608"/>
                </a:lnTo>
                <a:cubicBezTo>
                  <a:pt x="0" y="45529"/>
                  <a:pt x="45529" y="0"/>
                  <a:pt x="101608" y="0"/>
                </a:cubicBezTo>
                <a:close/>
              </a:path>
            </a:pathLst>
          </a:custGeom>
          <a:solidFill>
            <a:srgbClr val="4F6D7A">
              <a:alpha val="10196"/>
            </a:srgbClr>
          </a:solidFill>
          <a:ln w="10160">
            <a:solidFill>
              <a:srgbClr val="4F6D7A">
                <a:alpha val="30196"/>
              </a:srgbClr>
            </a:solidFill>
            <a:prstDash val="solid"/>
          </a:ln>
        </p:spPr>
      </p:sp>
      <p:sp>
        <p:nvSpPr>
          <p:cNvPr id="26" name="Shape 24"/>
          <p:cNvSpPr/>
          <p:nvPr/>
        </p:nvSpPr>
        <p:spPr>
          <a:xfrm>
            <a:off x="7204710" y="2245364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206375" y="103188"/>
                </a:moveTo>
                <a:cubicBezTo>
                  <a:pt x="206375" y="125958"/>
                  <a:pt x="198983" y="146993"/>
                  <a:pt x="186531" y="164058"/>
                </a:cubicBezTo>
                <a:lnTo>
                  <a:pt x="249337" y="226913"/>
                </a:lnTo>
                <a:cubicBezTo>
                  <a:pt x="255538" y="233114"/>
                  <a:pt x="255538" y="243185"/>
                  <a:pt x="249337" y="249386"/>
                </a:cubicBezTo>
                <a:cubicBezTo>
                  <a:pt x="243136" y="255588"/>
                  <a:pt x="233065" y="255588"/>
                  <a:pt x="226864" y="249386"/>
                </a:cubicBezTo>
                <a:lnTo>
                  <a:pt x="164058" y="186531"/>
                </a:lnTo>
                <a:cubicBezTo>
                  <a:pt x="146993" y="198983"/>
                  <a:pt x="125958" y="206375"/>
                  <a:pt x="103188" y="206375"/>
                </a:cubicBezTo>
                <a:cubicBezTo>
                  <a:pt x="46186" y="206375"/>
                  <a:pt x="0" y="160189"/>
                  <a:pt x="0" y="103188"/>
                </a:cubicBezTo>
                <a:cubicBezTo>
                  <a:pt x="0" y="46186"/>
                  <a:pt x="46186" y="0"/>
                  <a:pt x="103188" y="0"/>
                </a:cubicBezTo>
                <a:cubicBezTo>
                  <a:pt x="160189" y="0"/>
                  <a:pt x="206375" y="46186"/>
                  <a:pt x="206375" y="103188"/>
                </a:cubicBezTo>
                <a:close/>
                <a:moveTo>
                  <a:pt x="103188" y="174625"/>
                </a:moveTo>
                <a:cubicBezTo>
                  <a:pt x="142615" y="174625"/>
                  <a:pt x="174625" y="142615"/>
                  <a:pt x="174625" y="103188"/>
                </a:cubicBezTo>
                <a:cubicBezTo>
                  <a:pt x="174625" y="63760"/>
                  <a:pt x="142615" y="31750"/>
                  <a:pt x="103188" y="31750"/>
                </a:cubicBezTo>
                <a:cubicBezTo>
                  <a:pt x="63760" y="31750"/>
                  <a:pt x="31750" y="63760"/>
                  <a:pt x="31750" y="103187"/>
                </a:cubicBezTo>
                <a:cubicBezTo>
                  <a:pt x="31750" y="142615"/>
                  <a:pt x="63760" y="174625"/>
                  <a:pt x="103187" y="174625"/>
                </a:cubicBezTo>
                <a:close/>
              </a:path>
            </a:pathLst>
          </a:custGeom>
          <a:solidFill>
            <a:srgbClr val="4F6D7A"/>
          </a:solidFill>
          <a:ln/>
        </p:spPr>
      </p:sp>
      <p:sp>
        <p:nvSpPr>
          <p:cNvPr id="27" name="Text 25"/>
          <p:cNvSpPr/>
          <p:nvPr/>
        </p:nvSpPr>
        <p:spPr>
          <a:xfrm>
            <a:off x="7490460" y="2194564"/>
            <a:ext cx="8115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4F6D7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search/ Directory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7172960" y="2702564"/>
            <a:ext cx="8394700" cy="584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Contains implementations of all five search algorithms. Each module exports a </a:t>
            </a:r>
            <a:pPr>
              <a:lnSpc>
                <a:spcPct val="140000"/>
              </a:lnSpc>
            </a:pPr>
            <a:r>
              <a:rPr lang="en-US" sz="1400" dirty="0">
                <a:solidFill>
                  <a:srgbClr val="E59F54"/>
                </a:solidFill>
                <a:highlight>
                  <a:srgbClr val="1A1D29">
                    <a:alpha val="10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solve() </a:t>
            </a:r>
            <a:pPr>
              <a:lnSpc>
                <a:spcPct val="140000"/>
              </a:lnSpc>
            </a:pPr>
            <a:r>
              <a:rPr lang="en-US" sz="14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function with consistent interface.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7178040" y="3448051"/>
            <a:ext cx="1572260" cy="670560"/>
          </a:xfrm>
          <a:custGeom>
            <a:avLst/>
            <a:gdLst/>
            <a:ahLst/>
            <a:cxnLst/>
            <a:rect l="l" t="t" r="r" b="b"/>
            <a:pathLst>
              <a:path w="1572260" h="670560">
                <a:moveTo>
                  <a:pt x="50802" y="0"/>
                </a:moveTo>
                <a:lnTo>
                  <a:pt x="1521458" y="0"/>
                </a:lnTo>
                <a:cubicBezTo>
                  <a:pt x="1549515" y="0"/>
                  <a:pt x="1572260" y="22745"/>
                  <a:pt x="1572260" y="50802"/>
                </a:cubicBezTo>
                <a:lnTo>
                  <a:pt x="1572260" y="619758"/>
                </a:lnTo>
                <a:cubicBezTo>
                  <a:pt x="1572260" y="647815"/>
                  <a:pt x="1549515" y="670560"/>
                  <a:pt x="1521458" y="670560"/>
                </a:cubicBezTo>
                <a:lnTo>
                  <a:pt x="50802" y="670560"/>
                </a:lnTo>
                <a:cubicBezTo>
                  <a:pt x="22745" y="670560"/>
                  <a:pt x="0" y="647815"/>
                  <a:pt x="0" y="619758"/>
                </a:cubicBezTo>
                <a:lnTo>
                  <a:pt x="0" y="50802"/>
                </a:lnTo>
                <a:cubicBezTo>
                  <a:pt x="0" y="22763"/>
                  <a:pt x="22763" y="0"/>
                  <a:pt x="50802" y="0"/>
                </a:cubicBezTo>
                <a:close/>
              </a:path>
            </a:pathLst>
          </a:custGeom>
          <a:solidFill>
            <a:srgbClr val="1A1D29">
              <a:alpha val="50196"/>
            </a:srgbClr>
          </a:solidFill>
          <a:ln w="10160">
            <a:solidFill>
              <a:srgbClr val="4F6D7A">
                <a:alpha val="30196"/>
              </a:srgbClr>
            </a:solidFill>
            <a:prstDash val="solid"/>
          </a:ln>
        </p:spPr>
      </p:sp>
      <p:sp>
        <p:nvSpPr>
          <p:cNvPr id="30" name="Text 28"/>
          <p:cNvSpPr/>
          <p:nvPr/>
        </p:nvSpPr>
        <p:spPr>
          <a:xfrm>
            <a:off x="7246620" y="3554729"/>
            <a:ext cx="14351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b="1" dirty="0">
                <a:solidFill>
                  <a:srgbClr val="E59F5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bfs.py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7246620" y="3808574"/>
            <a:ext cx="14351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Breadth-First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8860473" y="3448051"/>
            <a:ext cx="1572260" cy="670560"/>
          </a:xfrm>
          <a:custGeom>
            <a:avLst/>
            <a:gdLst/>
            <a:ahLst/>
            <a:cxnLst/>
            <a:rect l="l" t="t" r="r" b="b"/>
            <a:pathLst>
              <a:path w="1572260" h="670560">
                <a:moveTo>
                  <a:pt x="50802" y="0"/>
                </a:moveTo>
                <a:lnTo>
                  <a:pt x="1521458" y="0"/>
                </a:lnTo>
                <a:cubicBezTo>
                  <a:pt x="1549515" y="0"/>
                  <a:pt x="1572260" y="22745"/>
                  <a:pt x="1572260" y="50802"/>
                </a:cubicBezTo>
                <a:lnTo>
                  <a:pt x="1572260" y="619758"/>
                </a:lnTo>
                <a:cubicBezTo>
                  <a:pt x="1572260" y="647815"/>
                  <a:pt x="1549515" y="670560"/>
                  <a:pt x="1521458" y="670560"/>
                </a:cubicBezTo>
                <a:lnTo>
                  <a:pt x="50802" y="670560"/>
                </a:lnTo>
                <a:cubicBezTo>
                  <a:pt x="22745" y="670560"/>
                  <a:pt x="0" y="647815"/>
                  <a:pt x="0" y="619758"/>
                </a:cubicBezTo>
                <a:lnTo>
                  <a:pt x="0" y="50802"/>
                </a:lnTo>
                <a:cubicBezTo>
                  <a:pt x="0" y="22763"/>
                  <a:pt x="22763" y="0"/>
                  <a:pt x="50802" y="0"/>
                </a:cubicBezTo>
                <a:close/>
              </a:path>
            </a:pathLst>
          </a:custGeom>
          <a:solidFill>
            <a:srgbClr val="1A1D29">
              <a:alpha val="50196"/>
            </a:srgbClr>
          </a:solidFill>
          <a:ln w="10160">
            <a:solidFill>
              <a:srgbClr val="4F6D7A">
                <a:alpha val="30196"/>
              </a:srgbClr>
            </a:solidFill>
            <a:prstDash val="solid"/>
          </a:ln>
        </p:spPr>
      </p:sp>
      <p:sp>
        <p:nvSpPr>
          <p:cNvPr id="33" name="Text 31"/>
          <p:cNvSpPr/>
          <p:nvPr/>
        </p:nvSpPr>
        <p:spPr>
          <a:xfrm>
            <a:off x="8929053" y="3554729"/>
            <a:ext cx="14351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b="1" dirty="0">
                <a:solidFill>
                  <a:srgbClr val="E59F5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dfs.py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8929053" y="3808574"/>
            <a:ext cx="14351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Depth-First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10542905" y="3448051"/>
            <a:ext cx="1572260" cy="670560"/>
          </a:xfrm>
          <a:custGeom>
            <a:avLst/>
            <a:gdLst/>
            <a:ahLst/>
            <a:cxnLst/>
            <a:rect l="l" t="t" r="r" b="b"/>
            <a:pathLst>
              <a:path w="1572260" h="670560">
                <a:moveTo>
                  <a:pt x="50802" y="0"/>
                </a:moveTo>
                <a:lnTo>
                  <a:pt x="1521458" y="0"/>
                </a:lnTo>
                <a:cubicBezTo>
                  <a:pt x="1549515" y="0"/>
                  <a:pt x="1572260" y="22745"/>
                  <a:pt x="1572260" y="50802"/>
                </a:cubicBezTo>
                <a:lnTo>
                  <a:pt x="1572260" y="619758"/>
                </a:lnTo>
                <a:cubicBezTo>
                  <a:pt x="1572260" y="647815"/>
                  <a:pt x="1549515" y="670560"/>
                  <a:pt x="1521458" y="670560"/>
                </a:cubicBezTo>
                <a:lnTo>
                  <a:pt x="50802" y="670560"/>
                </a:lnTo>
                <a:cubicBezTo>
                  <a:pt x="22745" y="670560"/>
                  <a:pt x="0" y="647815"/>
                  <a:pt x="0" y="619758"/>
                </a:cubicBezTo>
                <a:lnTo>
                  <a:pt x="0" y="50802"/>
                </a:lnTo>
                <a:cubicBezTo>
                  <a:pt x="0" y="22763"/>
                  <a:pt x="22763" y="0"/>
                  <a:pt x="50802" y="0"/>
                </a:cubicBezTo>
                <a:close/>
              </a:path>
            </a:pathLst>
          </a:custGeom>
          <a:solidFill>
            <a:srgbClr val="1A1D29">
              <a:alpha val="50196"/>
            </a:srgbClr>
          </a:solidFill>
          <a:ln w="10160">
            <a:solidFill>
              <a:srgbClr val="4F6D7A">
                <a:alpha val="30196"/>
              </a:srgbClr>
            </a:solidFill>
            <a:prstDash val="solid"/>
          </a:ln>
        </p:spPr>
      </p:sp>
      <p:sp>
        <p:nvSpPr>
          <p:cNvPr id="36" name="Text 34"/>
          <p:cNvSpPr/>
          <p:nvPr/>
        </p:nvSpPr>
        <p:spPr>
          <a:xfrm>
            <a:off x="10611485" y="3554729"/>
            <a:ext cx="14351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b="1" dirty="0">
                <a:solidFill>
                  <a:srgbClr val="E59F5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astar.py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10611485" y="3808574"/>
            <a:ext cx="14351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A* Search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12225496" y="3448051"/>
            <a:ext cx="1572260" cy="670560"/>
          </a:xfrm>
          <a:custGeom>
            <a:avLst/>
            <a:gdLst/>
            <a:ahLst/>
            <a:cxnLst/>
            <a:rect l="l" t="t" r="r" b="b"/>
            <a:pathLst>
              <a:path w="1572260" h="670560">
                <a:moveTo>
                  <a:pt x="50802" y="0"/>
                </a:moveTo>
                <a:lnTo>
                  <a:pt x="1521458" y="0"/>
                </a:lnTo>
                <a:cubicBezTo>
                  <a:pt x="1549515" y="0"/>
                  <a:pt x="1572260" y="22745"/>
                  <a:pt x="1572260" y="50802"/>
                </a:cubicBezTo>
                <a:lnTo>
                  <a:pt x="1572260" y="619758"/>
                </a:lnTo>
                <a:cubicBezTo>
                  <a:pt x="1572260" y="647815"/>
                  <a:pt x="1549515" y="670560"/>
                  <a:pt x="1521458" y="670560"/>
                </a:cubicBezTo>
                <a:lnTo>
                  <a:pt x="50802" y="670560"/>
                </a:lnTo>
                <a:cubicBezTo>
                  <a:pt x="22745" y="670560"/>
                  <a:pt x="0" y="647815"/>
                  <a:pt x="0" y="619758"/>
                </a:cubicBezTo>
                <a:lnTo>
                  <a:pt x="0" y="50802"/>
                </a:lnTo>
                <a:cubicBezTo>
                  <a:pt x="0" y="22763"/>
                  <a:pt x="22763" y="0"/>
                  <a:pt x="50802" y="0"/>
                </a:cubicBezTo>
                <a:close/>
              </a:path>
            </a:pathLst>
          </a:custGeom>
          <a:solidFill>
            <a:srgbClr val="1A1D29">
              <a:alpha val="50196"/>
            </a:srgbClr>
          </a:solidFill>
          <a:ln w="10160">
            <a:solidFill>
              <a:srgbClr val="4F6D7A">
                <a:alpha val="30196"/>
              </a:srgbClr>
            </a:solidFill>
            <a:prstDash val="solid"/>
          </a:ln>
        </p:spPr>
      </p:sp>
      <p:sp>
        <p:nvSpPr>
          <p:cNvPr id="39" name="Text 37"/>
          <p:cNvSpPr/>
          <p:nvPr/>
        </p:nvSpPr>
        <p:spPr>
          <a:xfrm>
            <a:off x="12294077" y="3554729"/>
            <a:ext cx="14351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b="1" dirty="0">
                <a:solidFill>
                  <a:srgbClr val="E59F5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greedy.py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12294077" y="3808574"/>
            <a:ext cx="14351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Greedy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13907929" y="3448051"/>
            <a:ext cx="1572260" cy="670560"/>
          </a:xfrm>
          <a:custGeom>
            <a:avLst/>
            <a:gdLst/>
            <a:ahLst/>
            <a:cxnLst/>
            <a:rect l="l" t="t" r="r" b="b"/>
            <a:pathLst>
              <a:path w="1572260" h="670560">
                <a:moveTo>
                  <a:pt x="50802" y="0"/>
                </a:moveTo>
                <a:lnTo>
                  <a:pt x="1521458" y="0"/>
                </a:lnTo>
                <a:cubicBezTo>
                  <a:pt x="1549515" y="0"/>
                  <a:pt x="1572260" y="22745"/>
                  <a:pt x="1572260" y="50802"/>
                </a:cubicBezTo>
                <a:lnTo>
                  <a:pt x="1572260" y="619758"/>
                </a:lnTo>
                <a:cubicBezTo>
                  <a:pt x="1572260" y="647815"/>
                  <a:pt x="1549515" y="670560"/>
                  <a:pt x="1521458" y="670560"/>
                </a:cubicBezTo>
                <a:lnTo>
                  <a:pt x="50802" y="670560"/>
                </a:lnTo>
                <a:cubicBezTo>
                  <a:pt x="22745" y="670560"/>
                  <a:pt x="0" y="647815"/>
                  <a:pt x="0" y="619758"/>
                </a:cubicBezTo>
                <a:lnTo>
                  <a:pt x="0" y="50802"/>
                </a:lnTo>
                <a:cubicBezTo>
                  <a:pt x="0" y="22763"/>
                  <a:pt x="22763" y="0"/>
                  <a:pt x="50802" y="0"/>
                </a:cubicBezTo>
                <a:close/>
              </a:path>
            </a:pathLst>
          </a:custGeom>
          <a:solidFill>
            <a:srgbClr val="1A1D29">
              <a:alpha val="50196"/>
            </a:srgbClr>
          </a:solidFill>
          <a:ln w="10160">
            <a:solidFill>
              <a:srgbClr val="4F6D7A">
                <a:alpha val="30196"/>
              </a:srgbClr>
            </a:solidFill>
            <a:prstDash val="solid"/>
          </a:ln>
        </p:spPr>
      </p:sp>
      <p:sp>
        <p:nvSpPr>
          <p:cNvPr id="42" name="Text 40"/>
          <p:cNvSpPr/>
          <p:nvPr/>
        </p:nvSpPr>
        <p:spPr>
          <a:xfrm>
            <a:off x="13976510" y="3554729"/>
            <a:ext cx="14351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b="1" dirty="0">
                <a:solidFill>
                  <a:srgbClr val="E59F5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csp.py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13976510" y="3808574"/>
            <a:ext cx="14351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CSP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7172960" y="4275776"/>
            <a:ext cx="8305800" cy="406400"/>
          </a:xfrm>
          <a:custGeom>
            <a:avLst/>
            <a:gdLst/>
            <a:ahLst/>
            <a:cxnLst/>
            <a:rect l="l" t="t" r="r" b="b"/>
            <a:pathLst>
              <a:path w="8305800" h="406400">
                <a:moveTo>
                  <a:pt x="50800" y="0"/>
                </a:moveTo>
                <a:lnTo>
                  <a:pt x="8255000" y="0"/>
                </a:lnTo>
                <a:cubicBezTo>
                  <a:pt x="8283037" y="0"/>
                  <a:pt x="8305800" y="22763"/>
                  <a:pt x="8305800" y="50800"/>
                </a:cubicBezTo>
                <a:lnTo>
                  <a:pt x="8305800" y="355600"/>
                </a:lnTo>
                <a:cubicBezTo>
                  <a:pt x="8305800" y="383637"/>
                  <a:pt x="8283037" y="406400"/>
                  <a:pt x="8255000" y="406400"/>
                </a:cubicBezTo>
                <a:lnTo>
                  <a:pt x="50800" y="406400"/>
                </a:lnTo>
                <a:cubicBezTo>
                  <a:pt x="22763" y="406400"/>
                  <a:pt x="0" y="383637"/>
                  <a:pt x="0" y="355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E59F54">
              <a:alpha val="10196"/>
            </a:srgbClr>
          </a:solidFill>
          <a:ln/>
        </p:spPr>
      </p:sp>
      <p:sp>
        <p:nvSpPr>
          <p:cNvPr id="45" name="Text 43"/>
          <p:cNvSpPr/>
          <p:nvPr/>
        </p:nvSpPr>
        <p:spPr>
          <a:xfrm>
            <a:off x="7274560" y="4387534"/>
            <a:ext cx="695008" cy="1727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Interface: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7930833" y="4377376"/>
            <a:ext cx="2506186" cy="1828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E59F5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solve() → (path, nodes, time)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6913880" y="5479257"/>
            <a:ext cx="8823960" cy="3324860"/>
          </a:xfrm>
          <a:custGeom>
            <a:avLst/>
            <a:gdLst/>
            <a:ahLst/>
            <a:cxnLst/>
            <a:rect l="l" t="t" r="r" b="b"/>
            <a:pathLst>
              <a:path w="8823960" h="3324860">
                <a:moveTo>
                  <a:pt x="101608" y="0"/>
                </a:moveTo>
                <a:lnTo>
                  <a:pt x="8722352" y="0"/>
                </a:lnTo>
                <a:cubicBezTo>
                  <a:pt x="8778469" y="0"/>
                  <a:pt x="8823960" y="45491"/>
                  <a:pt x="8823960" y="101608"/>
                </a:cubicBezTo>
                <a:lnTo>
                  <a:pt x="8823960" y="3223252"/>
                </a:lnTo>
                <a:cubicBezTo>
                  <a:pt x="8823960" y="3279369"/>
                  <a:pt x="8778469" y="3324860"/>
                  <a:pt x="8722352" y="3324860"/>
                </a:cubicBezTo>
                <a:lnTo>
                  <a:pt x="101608" y="3324860"/>
                </a:lnTo>
                <a:cubicBezTo>
                  <a:pt x="45491" y="3324860"/>
                  <a:pt x="0" y="3279369"/>
                  <a:pt x="0" y="3223252"/>
                </a:cubicBezTo>
                <a:lnTo>
                  <a:pt x="0" y="101608"/>
                </a:lnTo>
                <a:cubicBezTo>
                  <a:pt x="0" y="45529"/>
                  <a:pt x="45529" y="0"/>
                  <a:pt x="101608" y="0"/>
                </a:cubicBezTo>
                <a:close/>
              </a:path>
            </a:pathLst>
          </a:custGeom>
          <a:solidFill>
            <a:srgbClr val="4F6D7A">
              <a:alpha val="10196"/>
            </a:srgbClr>
          </a:solidFill>
          <a:ln w="10160">
            <a:solidFill>
              <a:srgbClr val="4F6D7A">
                <a:alpha val="30196"/>
              </a:srgbClr>
            </a:solidFill>
            <a:prstDash val="solid"/>
          </a:ln>
        </p:spPr>
      </p:sp>
      <p:sp>
        <p:nvSpPr>
          <p:cNvPr id="48" name="Shape 46"/>
          <p:cNvSpPr/>
          <p:nvPr/>
        </p:nvSpPr>
        <p:spPr>
          <a:xfrm>
            <a:off x="7204710" y="5789135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96788" y="4713"/>
                </a:moveTo>
                <a:cubicBezTo>
                  <a:pt x="98276" y="-2629"/>
                  <a:pt x="104775" y="-7937"/>
                  <a:pt x="112316" y="-7937"/>
                </a:cubicBezTo>
                <a:lnTo>
                  <a:pt x="141982" y="-7937"/>
                </a:lnTo>
                <a:cubicBezTo>
                  <a:pt x="149523" y="-7937"/>
                  <a:pt x="156021" y="-2629"/>
                  <a:pt x="157510" y="4713"/>
                </a:cubicBezTo>
                <a:lnTo>
                  <a:pt x="164703" y="39439"/>
                </a:lnTo>
                <a:cubicBezTo>
                  <a:pt x="171698" y="42416"/>
                  <a:pt x="178246" y="46236"/>
                  <a:pt x="184200" y="50750"/>
                </a:cubicBezTo>
                <a:lnTo>
                  <a:pt x="217835" y="39588"/>
                </a:lnTo>
                <a:cubicBezTo>
                  <a:pt x="224979" y="37207"/>
                  <a:pt x="232817" y="40184"/>
                  <a:pt x="236587" y="46732"/>
                </a:cubicBezTo>
                <a:lnTo>
                  <a:pt x="251420" y="72430"/>
                </a:lnTo>
                <a:cubicBezTo>
                  <a:pt x="255191" y="78978"/>
                  <a:pt x="253851" y="87213"/>
                  <a:pt x="248196" y="92224"/>
                </a:cubicBezTo>
                <a:lnTo>
                  <a:pt x="221754" y="115739"/>
                </a:lnTo>
                <a:cubicBezTo>
                  <a:pt x="222200" y="119410"/>
                  <a:pt x="222399" y="123180"/>
                  <a:pt x="222399" y="127000"/>
                </a:cubicBezTo>
                <a:cubicBezTo>
                  <a:pt x="222399" y="130820"/>
                  <a:pt x="222151" y="134590"/>
                  <a:pt x="221754" y="138261"/>
                </a:cubicBezTo>
                <a:lnTo>
                  <a:pt x="248245" y="161826"/>
                </a:lnTo>
                <a:cubicBezTo>
                  <a:pt x="253901" y="166836"/>
                  <a:pt x="255191" y="175121"/>
                  <a:pt x="251470" y="181620"/>
                </a:cubicBezTo>
                <a:lnTo>
                  <a:pt x="236637" y="207318"/>
                </a:lnTo>
                <a:cubicBezTo>
                  <a:pt x="232866" y="213816"/>
                  <a:pt x="225028" y="216843"/>
                  <a:pt x="217884" y="214461"/>
                </a:cubicBezTo>
                <a:lnTo>
                  <a:pt x="184249" y="203299"/>
                </a:lnTo>
                <a:cubicBezTo>
                  <a:pt x="178246" y="207814"/>
                  <a:pt x="171698" y="211584"/>
                  <a:pt x="164753" y="214610"/>
                </a:cubicBezTo>
                <a:lnTo>
                  <a:pt x="157609" y="249287"/>
                </a:lnTo>
                <a:cubicBezTo>
                  <a:pt x="156071" y="256679"/>
                  <a:pt x="149572" y="261937"/>
                  <a:pt x="142081" y="261937"/>
                </a:cubicBezTo>
                <a:lnTo>
                  <a:pt x="112415" y="261937"/>
                </a:lnTo>
                <a:cubicBezTo>
                  <a:pt x="104874" y="261937"/>
                  <a:pt x="98375" y="256629"/>
                  <a:pt x="96887" y="249287"/>
                </a:cubicBezTo>
                <a:lnTo>
                  <a:pt x="89743" y="214610"/>
                </a:lnTo>
                <a:cubicBezTo>
                  <a:pt x="82748" y="211634"/>
                  <a:pt x="76250" y="207814"/>
                  <a:pt x="70247" y="203299"/>
                </a:cubicBezTo>
                <a:lnTo>
                  <a:pt x="36463" y="214461"/>
                </a:lnTo>
                <a:cubicBezTo>
                  <a:pt x="29319" y="216843"/>
                  <a:pt x="21481" y="213866"/>
                  <a:pt x="17711" y="207318"/>
                </a:cubicBezTo>
                <a:lnTo>
                  <a:pt x="2877" y="181620"/>
                </a:lnTo>
                <a:cubicBezTo>
                  <a:pt x="-893" y="175071"/>
                  <a:pt x="446" y="166836"/>
                  <a:pt x="6102" y="161826"/>
                </a:cubicBezTo>
                <a:lnTo>
                  <a:pt x="32593" y="138261"/>
                </a:lnTo>
                <a:cubicBezTo>
                  <a:pt x="32147" y="134590"/>
                  <a:pt x="31948" y="130820"/>
                  <a:pt x="31948" y="127000"/>
                </a:cubicBezTo>
                <a:cubicBezTo>
                  <a:pt x="31948" y="123180"/>
                  <a:pt x="32196" y="119410"/>
                  <a:pt x="32593" y="115739"/>
                </a:cubicBezTo>
                <a:lnTo>
                  <a:pt x="6102" y="92174"/>
                </a:lnTo>
                <a:cubicBezTo>
                  <a:pt x="446" y="87164"/>
                  <a:pt x="-843" y="78879"/>
                  <a:pt x="2877" y="72380"/>
                </a:cubicBezTo>
                <a:lnTo>
                  <a:pt x="17711" y="46682"/>
                </a:lnTo>
                <a:cubicBezTo>
                  <a:pt x="21481" y="40134"/>
                  <a:pt x="29319" y="37157"/>
                  <a:pt x="36463" y="39539"/>
                </a:cubicBezTo>
                <a:lnTo>
                  <a:pt x="70098" y="50701"/>
                </a:lnTo>
                <a:cubicBezTo>
                  <a:pt x="76101" y="46186"/>
                  <a:pt x="82649" y="42416"/>
                  <a:pt x="89595" y="39390"/>
                </a:cubicBezTo>
                <a:lnTo>
                  <a:pt x="96788" y="4713"/>
                </a:lnTo>
                <a:close/>
                <a:moveTo>
                  <a:pt x="127149" y="166688"/>
                </a:moveTo>
                <a:cubicBezTo>
                  <a:pt x="141328" y="166634"/>
                  <a:pt x="154401" y="159021"/>
                  <a:pt x="161445" y="146715"/>
                </a:cubicBezTo>
                <a:cubicBezTo>
                  <a:pt x="168488" y="134409"/>
                  <a:pt x="168432" y="119280"/>
                  <a:pt x="161296" y="107027"/>
                </a:cubicBezTo>
                <a:cubicBezTo>
                  <a:pt x="154160" y="94775"/>
                  <a:pt x="141030" y="87259"/>
                  <a:pt x="126851" y="87312"/>
                </a:cubicBezTo>
                <a:cubicBezTo>
                  <a:pt x="112672" y="87366"/>
                  <a:pt x="99599" y="94979"/>
                  <a:pt x="92555" y="107285"/>
                </a:cubicBezTo>
                <a:cubicBezTo>
                  <a:pt x="85512" y="119591"/>
                  <a:pt x="85568" y="134720"/>
                  <a:pt x="92704" y="146973"/>
                </a:cubicBezTo>
                <a:cubicBezTo>
                  <a:pt x="99840" y="159225"/>
                  <a:pt x="112970" y="166741"/>
                  <a:pt x="127149" y="166688"/>
                </a:cubicBezTo>
                <a:close/>
              </a:path>
            </a:pathLst>
          </a:custGeom>
          <a:solidFill>
            <a:srgbClr val="4F6D7A"/>
          </a:solidFill>
          <a:ln/>
        </p:spPr>
      </p:sp>
      <p:sp>
        <p:nvSpPr>
          <p:cNvPr id="49" name="Text 47"/>
          <p:cNvSpPr/>
          <p:nvPr/>
        </p:nvSpPr>
        <p:spPr>
          <a:xfrm>
            <a:off x="7490460" y="5738335"/>
            <a:ext cx="8115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4F6D7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core/ Directory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7172960" y="6246335"/>
            <a:ext cx="8394700" cy="292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Contains the problem logic and state representation. Defines constants, goal state, and transition functions.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7172960" y="6687660"/>
            <a:ext cx="8305800" cy="1574800"/>
          </a:xfrm>
          <a:custGeom>
            <a:avLst/>
            <a:gdLst/>
            <a:ahLst/>
            <a:cxnLst/>
            <a:rect l="l" t="t" r="r" b="b"/>
            <a:pathLst>
              <a:path w="8305800" h="1574800">
                <a:moveTo>
                  <a:pt x="50803" y="0"/>
                </a:moveTo>
                <a:lnTo>
                  <a:pt x="8254997" y="0"/>
                </a:lnTo>
                <a:cubicBezTo>
                  <a:pt x="8283055" y="0"/>
                  <a:pt x="8305800" y="22745"/>
                  <a:pt x="8305800" y="50803"/>
                </a:cubicBezTo>
                <a:lnTo>
                  <a:pt x="8305800" y="1523997"/>
                </a:lnTo>
                <a:cubicBezTo>
                  <a:pt x="8305800" y="1552055"/>
                  <a:pt x="8283055" y="1574800"/>
                  <a:pt x="8254997" y="1574800"/>
                </a:cubicBezTo>
                <a:lnTo>
                  <a:pt x="50803" y="1574800"/>
                </a:lnTo>
                <a:cubicBezTo>
                  <a:pt x="22745" y="1574800"/>
                  <a:pt x="0" y="1552055"/>
                  <a:pt x="0" y="1523997"/>
                </a:cubicBezTo>
                <a:lnTo>
                  <a:pt x="0" y="50803"/>
                </a:lnTo>
                <a:cubicBezTo>
                  <a:pt x="0" y="22764"/>
                  <a:pt x="22764" y="0"/>
                  <a:pt x="50803" y="0"/>
                </a:cubicBezTo>
                <a:close/>
              </a:path>
            </a:pathLst>
          </a:custGeom>
          <a:solidFill>
            <a:srgbClr val="1A1D29">
              <a:alpha val="50196"/>
            </a:srgbClr>
          </a:solidFill>
          <a:ln/>
        </p:spPr>
      </p:sp>
      <p:sp>
        <p:nvSpPr>
          <p:cNvPr id="52" name="Text 50"/>
          <p:cNvSpPr/>
          <p:nvPr/>
        </p:nvSpPr>
        <p:spPr>
          <a:xfrm>
            <a:off x="7325360" y="6850224"/>
            <a:ext cx="1237139" cy="1727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river_crossing.py: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7325360" y="7144705"/>
            <a:ext cx="80772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INITIAL_STATE = (3, 3, 1)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7325360" y="7398544"/>
            <a:ext cx="80772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GOAL_STATE = (0, 0, 0)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7325360" y="7652389"/>
            <a:ext cx="80772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State validation functions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7325360" y="7906227"/>
            <a:ext cx="80772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Successor state generation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1A1D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08000"/>
            <a:ext cx="15341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spc="80" kern="0" dirty="0">
                <a:solidFill>
                  <a:srgbClr val="E59F5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GUI DESIGN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508000" y="914400"/>
            <a:ext cx="15468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GUI Application Architecture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08000" y="1574800"/>
            <a:ext cx="1016000" cy="50800"/>
          </a:xfrm>
          <a:custGeom>
            <a:avLst/>
            <a:gdLst/>
            <a:ahLst/>
            <a:cxnLst/>
            <a:rect l="l" t="t" r="r" b="b"/>
            <a:pathLst>
              <a:path w="1016000" h="50800">
                <a:moveTo>
                  <a:pt x="0" y="0"/>
                </a:moveTo>
                <a:lnTo>
                  <a:pt x="1016000" y="0"/>
                </a:lnTo>
                <a:lnTo>
                  <a:pt x="10160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E59F54"/>
          </a:solidFill>
          <a:ln/>
        </p:spPr>
      </p:sp>
      <p:sp>
        <p:nvSpPr>
          <p:cNvPr id="5" name="Shape 3"/>
          <p:cNvSpPr/>
          <p:nvPr/>
        </p:nvSpPr>
        <p:spPr>
          <a:xfrm>
            <a:off x="513080" y="1935480"/>
            <a:ext cx="7452360" cy="2346960"/>
          </a:xfrm>
          <a:custGeom>
            <a:avLst/>
            <a:gdLst/>
            <a:ahLst/>
            <a:cxnLst/>
            <a:rect l="l" t="t" r="r" b="b"/>
            <a:pathLst>
              <a:path w="7452360" h="2346960">
                <a:moveTo>
                  <a:pt x="101600" y="0"/>
                </a:moveTo>
                <a:lnTo>
                  <a:pt x="7350760" y="0"/>
                </a:lnTo>
                <a:cubicBezTo>
                  <a:pt x="7406872" y="0"/>
                  <a:pt x="7452360" y="45488"/>
                  <a:pt x="7452360" y="101600"/>
                </a:cubicBezTo>
                <a:lnTo>
                  <a:pt x="7452360" y="2245360"/>
                </a:lnTo>
                <a:cubicBezTo>
                  <a:pt x="7452360" y="2301472"/>
                  <a:pt x="7406872" y="2346960"/>
                  <a:pt x="7350760" y="2346960"/>
                </a:cubicBezTo>
                <a:lnTo>
                  <a:pt x="101600" y="2346960"/>
                </a:lnTo>
                <a:cubicBezTo>
                  <a:pt x="45488" y="2346960"/>
                  <a:pt x="0" y="2301472"/>
                  <a:pt x="0" y="2245360"/>
                </a:cubicBezTo>
                <a:lnTo>
                  <a:pt x="0" y="101600"/>
                </a:lnTo>
                <a:cubicBezTo>
                  <a:pt x="0" y="45488"/>
                  <a:pt x="45488" y="0"/>
                  <a:pt x="101600" y="0"/>
                </a:cubicBezTo>
                <a:close/>
              </a:path>
            </a:pathLst>
          </a:custGeom>
          <a:solidFill>
            <a:srgbClr val="E59F54">
              <a:alpha val="10196"/>
            </a:srgbClr>
          </a:solidFill>
          <a:ln w="10160">
            <a:solidFill>
              <a:srgbClr val="E59F54">
                <a:alpha val="3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803910" y="2245364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0" y="127000"/>
                </a:moveTo>
                <a:cubicBezTo>
                  <a:pt x="0" y="56907"/>
                  <a:pt x="56907" y="0"/>
                  <a:pt x="127000" y="0"/>
                </a:cubicBezTo>
                <a:cubicBezTo>
                  <a:pt x="197093" y="0"/>
                  <a:pt x="254000" y="56907"/>
                  <a:pt x="254000" y="127000"/>
                </a:cubicBezTo>
                <a:cubicBezTo>
                  <a:pt x="254000" y="197093"/>
                  <a:pt x="197093" y="254000"/>
                  <a:pt x="127000" y="254000"/>
                </a:cubicBezTo>
                <a:cubicBezTo>
                  <a:pt x="56907" y="254000"/>
                  <a:pt x="0" y="197093"/>
                  <a:pt x="0" y="127000"/>
                </a:cubicBezTo>
                <a:close/>
                <a:moveTo>
                  <a:pt x="93414" y="72975"/>
                </a:moveTo>
                <a:cubicBezTo>
                  <a:pt x="89644" y="75059"/>
                  <a:pt x="87313" y="79077"/>
                  <a:pt x="87313" y="83344"/>
                </a:cubicBezTo>
                <a:lnTo>
                  <a:pt x="87313" y="170656"/>
                </a:lnTo>
                <a:cubicBezTo>
                  <a:pt x="87313" y="174972"/>
                  <a:pt x="89644" y="178941"/>
                  <a:pt x="93414" y="181025"/>
                </a:cubicBezTo>
                <a:cubicBezTo>
                  <a:pt x="97185" y="183108"/>
                  <a:pt x="101749" y="183059"/>
                  <a:pt x="105470" y="180777"/>
                </a:cubicBezTo>
                <a:lnTo>
                  <a:pt x="176907" y="137120"/>
                </a:lnTo>
                <a:cubicBezTo>
                  <a:pt x="180429" y="134938"/>
                  <a:pt x="182612" y="131118"/>
                  <a:pt x="182612" y="126950"/>
                </a:cubicBezTo>
                <a:cubicBezTo>
                  <a:pt x="182612" y="122783"/>
                  <a:pt x="180429" y="118963"/>
                  <a:pt x="176907" y="116780"/>
                </a:cubicBezTo>
                <a:lnTo>
                  <a:pt x="105470" y="73124"/>
                </a:lnTo>
                <a:cubicBezTo>
                  <a:pt x="101798" y="70892"/>
                  <a:pt x="97185" y="70793"/>
                  <a:pt x="93414" y="72876"/>
                </a:cubicBezTo>
                <a:close/>
              </a:path>
            </a:pathLst>
          </a:custGeom>
          <a:solidFill>
            <a:srgbClr val="E59F54"/>
          </a:solidFill>
          <a:ln/>
        </p:spPr>
      </p:sp>
      <p:sp>
        <p:nvSpPr>
          <p:cNvPr id="7" name="Text 5"/>
          <p:cNvSpPr/>
          <p:nvPr/>
        </p:nvSpPr>
        <p:spPr>
          <a:xfrm>
            <a:off x="1089660" y="2194564"/>
            <a:ext cx="6743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59F5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Initialization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772160" y="2702564"/>
            <a:ext cx="152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59F5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932180" y="2702564"/>
            <a:ext cx="2921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Window setup (800×600, fixed size)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772160" y="3058164"/>
            <a:ext cx="152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59F5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932180" y="3058164"/>
            <a:ext cx="2247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Canvas creation for drawing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772160" y="3413764"/>
            <a:ext cx="152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59F5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932180" y="3413764"/>
            <a:ext cx="2590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Solver registration (5 algorithms)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772160" y="3769364"/>
            <a:ext cx="152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59F5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932180" y="3769364"/>
            <a:ext cx="2082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Audio system initialization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13080" y="4495801"/>
            <a:ext cx="7452360" cy="2346960"/>
          </a:xfrm>
          <a:custGeom>
            <a:avLst/>
            <a:gdLst/>
            <a:ahLst/>
            <a:cxnLst/>
            <a:rect l="l" t="t" r="r" b="b"/>
            <a:pathLst>
              <a:path w="7452360" h="2346960">
                <a:moveTo>
                  <a:pt x="101600" y="0"/>
                </a:moveTo>
                <a:lnTo>
                  <a:pt x="7350760" y="0"/>
                </a:lnTo>
                <a:cubicBezTo>
                  <a:pt x="7406872" y="0"/>
                  <a:pt x="7452360" y="45488"/>
                  <a:pt x="7452360" y="101600"/>
                </a:cubicBezTo>
                <a:lnTo>
                  <a:pt x="7452360" y="2245360"/>
                </a:lnTo>
                <a:cubicBezTo>
                  <a:pt x="7452360" y="2301472"/>
                  <a:pt x="7406872" y="2346960"/>
                  <a:pt x="7350760" y="2346960"/>
                </a:cubicBezTo>
                <a:lnTo>
                  <a:pt x="101600" y="2346960"/>
                </a:lnTo>
                <a:cubicBezTo>
                  <a:pt x="45488" y="2346960"/>
                  <a:pt x="0" y="2301472"/>
                  <a:pt x="0" y="2245360"/>
                </a:cubicBezTo>
                <a:lnTo>
                  <a:pt x="0" y="101600"/>
                </a:lnTo>
                <a:cubicBezTo>
                  <a:pt x="0" y="45488"/>
                  <a:pt x="45488" y="0"/>
                  <a:pt x="101600" y="0"/>
                </a:cubicBezTo>
                <a:close/>
              </a:path>
            </a:pathLst>
          </a:custGeom>
          <a:solidFill>
            <a:srgbClr val="4F6D7A">
              <a:alpha val="10196"/>
            </a:srgbClr>
          </a:solidFill>
          <a:ln w="10160">
            <a:solidFill>
              <a:srgbClr val="4F6D7A">
                <a:alpha val="30196"/>
              </a:srgbClr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819785" y="4805679"/>
            <a:ext cx="222250" cy="254000"/>
          </a:xfrm>
          <a:custGeom>
            <a:avLst/>
            <a:gdLst/>
            <a:ahLst/>
            <a:cxnLst/>
            <a:rect l="l" t="t" r="r" b="b"/>
            <a:pathLst>
              <a:path w="222250" h="254000">
                <a:moveTo>
                  <a:pt x="0" y="47625"/>
                </a:moveTo>
                <a:cubicBezTo>
                  <a:pt x="0" y="38844"/>
                  <a:pt x="7094" y="31750"/>
                  <a:pt x="15875" y="31750"/>
                </a:cubicBezTo>
                <a:lnTo>
                  <a:pt x="206375" y="31750"/>
                </a:lnTo>
                <a:cubicBezTo>
                  <a:pt x="215156" y="31750"/>
                  <a:pt x="222250" y="38844"/>
                  <a:pt x="222250" y="47625"/>
                </a:cubicBezTo>
                <a:cubicBezTo>
                  <a:pt x="222250" y="56406"/>
                  <a:pt x="215156" y="63500"/>
                  <a:pt x="206375" y="63500"/>
                </a:cubicBezTo>
                <a:lnTo>
                  <a:pt x="15875" y="63500"/>
                </a:lnTo>
                <a:cubicBezTo>
                  <a:pt x="7094" y="63500"/>
                  <a:pt x="0" y="56406"/>
                  <a:pt x="0" y="47625"/>
                </a:cubicBezTo>
                <a:close/>
                <a:moveTo>
                  <a:pt x="0" y="127000"/>
                </a:moveTo>
                <a:cubicBezTo>
                  <a:pt x="0" y="118219"/>
                  <a:pt x="7094" y="111125"/>
                  <a:pt x="15875" y="111125"/>
                </a:cubicBezTo>
                <a:lnTo>
                  <a:pt x="206375" y="111125"/>
                </a:lnTo>
                <a:cubicBezTo>
                  <a:pt x="215156" y="111125"/>
                  <a:pt x="222250" y="118219"/>
                  <a:pt x="222250" y="127000"/>
                </a:cubicBezTo>
                <a:cubicBezTo>
                  <a:pt x="222250" y="135781"/>
                  <a:pt x="215156" y="142875"/>
                  <a:pt x="206375" y="142875"/>
                </a:cubicBezTo>
                <a:lnTo>
                  <a:pt x="15875" y="142875"/>
                </a:lnTo>
                <a:cubicBezTo>
                  <a:pt x="7094" y="142875"/>
                  <a:pt x="0" y="135781"/>
                  <a:pt x="0" y="127000"/>
                </a:cubicBezTo>
                <a:close/>
                <a:moveTo>
                  <a:pt x="222250" y="206375"/>
                </a:moveTo>
                <a:cubicBezTo>
                  <a:pt x="222250" y="215156"/>
                  <a:pt x="215156" y="222250"/>
                  <a:pt x="206375" y="222250"/>
                </a:cubicBezTo>
                <a:lnTo>
                  <a:pt x="15875" y="222250"/>
                </a:lnTo>
                <a:cubicBezTo>
                  <a:pt x="7094" y="222250"/>
                  <a:pt x="0" y="215156"/>
                  <a:pt x="0" y="206375"/>
                </a:cubicBezTo>
                <a:cubicBezTo>
                  <a:pt x="0" y="197594"/>
                  <a:pt x="7094" y="190500"/>
                  <a:pt x="15875" y="190500"/>
                </a:cubicBezTo>
                <a:lnTo>
                  <a:pt x="206375" y="190500"/>
                </a:lnTo>
                <a:cubicBezTo>
                  <a:pt x="215156" y="190500"/>
                  <a:pt x="222250" y="197594"/>
                  <a:pt x="222250" y="206375"/>
                </a:cubicBezTo>
                <a:close/>
              </a:path>
            </a:pathLst>
          </a:custGeom>
          <a:solidFill>
            <a:srgbClr val="4F6D7A"/>
          </a:solidFill>
          <a:ln/>
        </p:spPr>
      </p:sp>
      <p:sp>
        <p:nvSpPr>
          <p:cNvPr id="18" name="Text 16"/>
          <p:cNvSpPr/>
          <p:nvPr/>
        </p:nvSpPr>
        <p:spPr>
          <a:xfrm>
            <a:off x="1089660" y="4754879"/>
            <a:ext cx="6743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4F6D7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Menu System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772160" y="5262879"/>
            <a:ext cx="152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F6D7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932180" y="5262879"/>
            <a:ext cx="2197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Algorithm selection buttons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772160" y="5618479"/>
            <a:ext cx="152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F6D7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932180" y="5618479"/>
            <a:ext cx="2057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Comparison mode option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772160" y="5974079"/>
            <a:ext cx="152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F6D7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932180" y="5974079"/>
            <a:ext cx="2019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Custom button rendering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772160" y="6329679"/>
            <a:ext cx="152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F6D7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932180" y="6329679"/>
            <a:ext cx="2387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Hover effects and interactions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8285480" y="1935480"/>
            <a:ext cx="7452360" cy="2346960"/>
          </a:xfrm>
          <a:custGeom>
            <a:avLst/>
            <a:gdLst/>
            <a:ahLst/>
            <a:cxnLst/>
            <a:rect l="l" t="t" r="r" b="b"/>
            <a:pathLst>
              <a:path w="7452360" h="2346960">
                <a:moveTo>
                  <a:pt x="101600" y="0"/>
                </a:moveTo>
                <a:lnTo>
                  <a:pt x="7350760" y="0"/>
                </a:lnTo>
                <a:cubicBezTo>
                  <a:pt x="7406872" y="0"/>
                  <a:pt x="7452360" y="45488"/>
                  <a:pt x="7452360" y="101600"/>
                </a:cubicBezTo>
                <a:lnTo>
                  <a:pt x="7452360" y="2245360"/>
                </a:lnTo>
                <a:cubicBezTo>
                  <a:pt x="7452360" y="2301472"/>
                  <a:pt x="7406872" y="2346960"/>
                  <a:pt x="7350760" y="2346960"/>
                </a:cubicBezTo>
                <a:lnTo>
                  <a:pt x="101600" y="2346960"/>
                </a:lnTo>
                <a:cubicBezTo>
                  <a:pt x="45488" y="2346960"/>
                  <a:pt x="0" y="2301472"/>
                  <a:pt x="0" y="2245360"/>
                </a:cubicBezTo>
                <a:lnTo>
                  <a:pt x="0" y="101600"/>
                </a:lnTo>
                <a:cubicBezTo>
                  <a:pt x="0" y="45488"/>
                  <a:pt x="45488" y="0"/>
                  <a:pt x="101600" y="0"/>
                </a:cubicBezTo>
                <a:close/>
              </a:path>
            </a:pathLst>
          </a:custGeom>
          <a:solidFill>
            <a:srgbClr val="4F6D7A">
              <a:alpha val="10196"/>
            </a:srgbClr>
          </a:solidFill>
          <a:ln w="10160">
            <a:solidFill>
              <a:srgbClr val="4F6D7A">
                <a:alpha val="30196"/>
              </a:srgbClr>
            </a:solidFill>
            <a:prstDash val="solid"/>
          </a:ln>
        </p:spPr>
      </p:sp>
      <p:sp>
        <p:nvSpPr>
          <p:cNvPr id="28" name="Shape 26"/>
          <p:cNvSpPr/>
          <p:nvPr/>
        </p:nvSpPr>
        <p:spPr>
          <a:xfrm>
            <a:off x="8592185" y="2245364"/>
            <a:ext cx="222250" cy="254000"/>
          </a:xfrm>
          <a:custGeom>
            <a:avLst/>
            <a:gdLst/>
            <a:ahLst/>
            <a:cxnLst/>
            <a:rect l="l" t="t" r="r" b="b"/>
            <a:pathLst>
              <a:path w="222250" h="254000">
                <a:moveTo>
                  <a:pt x="0" y="47625"/>
                </a:moveTo>
                <a:cubicBezTo>
                  <a:pt x="0" y="30113"/>
                  <a:pt x="14238" y="15875"/>
                  <a:pt x="31750" y="15875"/>
                </a:cubicBezTo>
                <a:lnTo>
                  <a:pt x="190500" y="15875"/>
                </a:lnTo>
                <a:cubicBezTo>
                  <a:pt x="208012" y="15875"/>
                  <a:pt x="222250" y="30113"/>
                  <a:pt x="222250" y="47625"/>
                </a:cubicBezTo>
                <a:lnTo>
                  <a:pt x="222250" y="206375"/>
                </a:lnTo>
                <a:cubicBezTo>
                  <a:pt x="222250" y="223887"/>
                  <a:pt x="208012" y="238125"/>
                  <a:pt x="190500" y="238125"/>
                </a:cubicBezTo>
                <a:lnTo>
                  <a:pt x="31750" y="238125"/>
                </a:lnTo>
                <a:cubicBezTo>
                  <a:pt x="14238" y="238125"/>
                  <a:pt x="0" y="223887"/>
                  <a:pt x="0" y="206375"/>
                </a:cubicBezTo>
                <a:lnTo>
                  <a:pt x="0" y="47625"/>
                </a:lnTo>
                <a:close/>
                <a:moveTo>
                  <a:pt x="23812" y="182563"/>
                </a:moveTo>
                <a:lnTo>
                  <a:pt x="23812" y="198438"/>
                </a:lnTo>
                <a:cubicBezTo>
                  <a:pt x="23812" y="202803"/>
                  <a:pt x="27384" y="206375"/>
                  <a:pt x="31750" y="206375"/>
                </a:cubicBezTo>
                <a:lnTo>
                  <a:pt x="47625" y="206375"/>
                </a:lnTo>
                <a:cubicBezTo>
                  <a:pt x="51991" y="206375"/>
                  <a:pt x="55563" y="202803"/>
                  <a:pt x="55563" y="198438"/>
                </a:cubicBezTo>
                <a:lnTo>
                  <a:pt x="55563" y="182563"/>
                </a:lnTo>
                <a:cubicBezTo>
                  <a:pt x="55563" y="178197"/>
                  <a:pt x="51991" y="174625"/>
                  <a:pt x="47625" y="174625"/>
                </a:cubicBezTo>
                <a:lnTo>
                  <a:pt x="31750" y="174625"/>
                </a:lnTo>
                <a:cubicBezTo>
                  <a:pt x="27384" y="174625"/>
                  <a:pt x="23812" y="178197"/>
                  <a:pt x="23812" y="182563"/>
                </a:cubicBezTo>
                <a:close/>
                <a:moveTo>
                  <a:pt x="174625" y="174625"/>
                </a:moveTo>
                <a:cubicBezTo>
                  <a:pt x="170259" y="174625"/>
                  <a:pt x="166688" y="178197"/>
                  <a:pt x="166688" y="182563"/>
                </a:cubicBezTo>
                <a:lnTo>
                  <a:pt x="166688" y="198438"/>
                </a:lnTo>
                <a:cubicBezTo>
                  <a:pt x="166688" y="202803"/>
                  <a:pt x="170259" y="206375"/>
                  <a:pt x="174625" y="206375"/>
                </a:cubicBezTo>
                <a:lnTo>
                  <a:pt x="190500" y="206375"/>
                </a:lnTo>
                <a:cubicBezTo>
                  <a:pt x="194866" y="206375"/>
                  <a:pt x="198438" y="202803"/>
                  <a:pt x="198438" y="198438"/>
                </a:cubicBezTo>
                <a:lnTo>
                  <a:pt x="198438" y="182563"/>
                </a:lnTo>
                <a:cubicBezTo>
                  <a:pt x="198438" y="178197"/>
                  <a:pt x="194866" y="174625"/>
                  <a:pt x="190500" y="174625"/>
                </a:cubicBezTo>
                <a:lnTo>
                  <a:pt x="174625" y="174625"/>
                </a:lnTo>
                <a:close/>
                <a:moveTo>
                  <a:pt x="23812" y="119063"/>
                </a:moveTo>
                <a:lnTo>
                  <a:pt x="23812" y="134938"/>
                </a:lnTo>
                <a:cubicBezTo>
                  <a:pt x="23812" y="139303"/>
                  <a:pt x="27384" y="142875"/>
                  <a:pt x="31750" y="142875"/>
                </a:cubicBezTo>
                <a:lnTo>
                  <a:pt x="47625" y="142875"/>
                </a:lnTo>
                <a:cubicBezTo>
                  <a:pt x="51991" y="142875"/>
                  <a:pt x="55563" y="139303"/>
                  <a:pt x="55563" y="134938"/>
                </a:cubicBezTo>
                <a:lnTo>
                  <a:pt x="55563" y="119063"/>
                </a:lnTo>
                <a:cubicBezTo>
                  <a:pt x="55563" y="114697"/>
                  <a:pt x="51991" y="111125"/>
                  <a:pt x="47625" y="111125"/>
                </a:cubicBezTo>
                <a:lnTo>
                  <a:pt x="31750" y="111125"/>
                </a:lnTo>
                <a:cubicBezTo>
                  <a:pt x="27384" y="111125"/>
                  <a:pt x="23812" y="114697"/>
                  <a:pt x="23812" y="119063"/>
                </a:cubicBezTo>
                <a:close/>
                <a:moveTo>
                  <a:pt x="174625" y="111125"/>
                </a:moveTo>
                <a:cubicBezTo>
                  <a:pt x="170259" y="111125"/>
                  <a:pt x="166688" y="114697"/>
                  <a:pt x="166688" y="119063"/>
                </a:cubicBezTo>
                <a:lnTo>
                  <a:pt x="166688" y="134938"/>
                </a:lnTo>
                <a:cubicBezTo>
                  <a:pt x="166688" y="139303"/>
                  <a:pt x="170259" y="142875"/>
                  <a:pt x="174625" y="142875"/>
                </a:cubicBezTo>
                <a:lnTo>
                  <a:pt x="190500" y="142875"/>
                </a:lnTo>
                <a:cubicBezTo>
                  <a:pt x="194866" y="142875"/>
                  <a:pt x="198438" y="139303"/>
                  <a:pt x="198438" y="134938"/>
                </a:cubicBezTo>
                <a:lnTo>
                  <a:pt x="198438" y="119063"/>
                </a:lnTo>
                <a:cubicBezTo>
                  <a:pt x="198438" y="114697"/>
                  <a:pt x="194866" y="111125"/>
                  <a:pt x="190500" y="111125"/>
                </a:cubicBezTo>
                <a:lnTo>
                  <a:pt x="174625" y="111125"/>
                </a:lnTo>
                <a:close/>
                <a:moveTo>
                  <a:pt x="23812" y="55563"/>
                </a:moveTo>
                <a:lnTo>
                  <a:pt x="23812" y="71438"/>
                </a:lnTo>
                <a:cubicBezTo>
                  <a:pt x="23812" y="75803"/>
                  <a:pt x="27384" y="79375"/>
                  <a:pt x="31750" y="79375"/>
                </a:cubicBezTo>
                <a:lnTo>
                  <a:pt x="47625" y="79375"/>
                </a:lnTo>
                <a:cubicBezTo>
                  <a:pt x="51991" y="79375"/>
                  <a:pt x="55563" y="75803"/>
                  <a:pt x="55563" y="71438"/>
                </a:cubicBezTo>
                <a:lnTo>
                  <a:pt x="55563" y="55563"/>
                </a:lnTo>
                <a:cubicBezTo>
                  <a:pt x="55563" y="51197"/>
                  <a:pt x="51991" y="47625"/>
                  <a:pt x="47625" y="47625"/>
                </a:cubicBezTo>
                <a:lnTo>
                  <a:pt x="31750" y="47625"/>
                </a:lnTo>
                <a:cubicBezTo>
                  <a:pt x="27384" y="47625"/>
                  <a:pt x="23812" y="51197"/>
                  <a:pt x="23812" y="55563"/>
                </a:cubicBezTo>
                <a:close/>
                <a:moveTo>
                  <a:pt x="174625" y="47625"/>
                </a:moveTo>
                <a:cubicBezTo>
                  <a:pt x="170259" y="47625"/>
                  <a:pt x="166688" y="51197"/>
                  <a:pt x="166688" y="55563"/>
                </a:cubicBezTo>
                <a:lnTo>
                  <a:pt x="166688" y="71438"/>
                </a:lnTo>
                <a:cubicBezTo>
                  <a:pt x="166688" y="75803"/>
                  <a:pt x="170259" y="79375"/>
                  <a:pt x="174625" y="79375"/>
                </a:cubicBezTo>
                <a:lnTo>
                  <a:pt x="190500" y="79375"/>
                </a:lnTo>
                <a:cubicBezTo>
                  <a:pt x="194866" y="79375"/>
                  <a:pt x="198438" y="75803"/>
                  <a:pt x="198438" y="71438"/>
                </a:cubicBezTo>
                <a:lnTo>
                  <a:pt x="198438" y="55563"/>
                </a:lnTo>
                <a:cubicBezTo>
                  <a:pt x="198438" y="51197"/>
                  <a:pt x="194866" y="47625"/>
                  <a:pt x="190500" y="47625"/>
                </a:cubicBezTo>
                <a:lnTo>
                  <a:pt x="174625" y="47625"/>
                </a:lnTo>
                <a:close/>
              </a:path>
            </a:pathLst>
          </a:custGeom>
          <a:solidFill>
            <a:srgbClr val="4F6D7A"/>
          </a:solidFill>
          <a:ln/>
        </p:spPr>
      </p:sp>
      <p:sp>
        <p:nvSpPr>
          <p:cNvPr id="29" name="Text 27"/>
          <p:cNvSpPr/>
          <p:nvPr/>
        </p:nvSpPr>
        <p:spPr>
          <a:xfrm>
            <a:off x="8862060" y="2194564"/>
            <a:ext cx="6743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4F6D7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Animation Engine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8544560" y="2702564"/>
            <a:ext cx="152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F6D7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8704580" y="2702564"/>
            <a:ext cx="3797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State transitions (embark → cross → disembark)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8544560" y="3058164"/>
            <a:ext cx="152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F6D7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8704580" y="3058164"/>
            <a:ext cx="2336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Smooth character movement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8544560" y="3413764"/>
            <a:ext cx="152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F6D7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8704580" y="3413764"/>
            <a:ext cx="2387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Configurable animation speed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8544560" y="3769364"/>
            <a:ext cx="152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F6D7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8704580" y="3769364"/>
            <a:ext cx="2120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Real-time scene rendering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8285480" y="4495801"/>
            <a:ext cx="7452360" cy="2346960"/>
          </a:xfrm>
          <a:custGeom>
            <a:avLst/>
            <a:gdLst/>
            <a:ahLst/>
            <a:cxnLst/>
            <a:rect l="l" t="t" r="r" b="b"/>
            <a:pathLst>
              <a:path w="7452360" h="2346960">
                <a:moveTo>
                  <a:pt x="101600" y="0"/>
                </a:moveTo>
                <a:lnTo>
                  <a:pt x="7350760" y="0"/>
                </a:lnTo>
                <a:cubicBezTo>
                  <a:pt x="7406872" y="0"/>
                  <a:pt x="7452360" y="45488"/>
                  <a:pt x="7452360" y="101600"/>
                </a:cubicBezTo>
                <a:lnTo>
                  <a:pt x="7452360" y="2245360"/>
                </a:lnTo>
                <a:cubicBezTo>
                  <a:pt x="7452360" y="2301472"/>
                  <a:pt x="7406872" y="2346960"/>
                  <a:pt x="7350760" y="2346960"/>
                </a:cubicBezTo>
                <a:lnTo>
                  <a:pt x="101600" y="2346960"/>
                </a:lnTo>
                <a:cubicBezTo>
                  <a:pt x="45488" y="2346960"/>
                  <a:pt x="0" y="2301472"/>
                  <a:pt x="0" y="2245360"/>
                </a:cubicBezTo>
                <a:lnTo>
                  <a:pt x="0" y="101600"/>
                </a:lnTo>
                <a:cubicBezTo>
                  <a:pt x="0" y="45488"/>
                  <a:pt x="45488" y="0"/>
                  <a:pt x="101600" y="0"/>
                </a:cubicBezTo>
                <a:close/>
              </a:path>
            </a:pathLst>
          </a:custGeom>
          <a:solidFill>
            <a:srgbClr val="E59F54">
              <a:alpha val="10196"/>
            </a:srgbClr>
          </a:solidFill>
          <a:ln w="10160">
            <a:solidFill>
              <a:srgbClr val="E59F54">
                <a:alpha val="30196"/>
              </a:srgbClr>
            </a:solidFill>
            <a:prstDash val="solid"/>
          </a:ln>
        </p:spPr>
      </p:sp>
      <p:sp>
        <p:nvSpPr>
          <p:cNvPr id="39" name="Shape 37"/>
          <p:cNvSpPr/>
          <p:nvPr/>
        </p:nvSpPr>
        <p:spPr>
          <a:xfrm>
            <a:off x="8544560" y="4805679"/>
            <a:ext cx="317500" cy="254000"/>
          </a:xfrm>
          <a:custGeom>
            <a:avLst/>
            <a:gdLst/>
            <a:ahLst/>
            <a:cxnLst/>
            <a:rect l="l" t="t" r="r" b="b"/>
            <a:pathLst>
              <a:path w="317500" h="254000">
                <a:moveTo>
                  <a:pt x="222250" y="31750"/>
                </a:moveTo>
                <a:cubicBezTo>
                  <a:pt x="274836" y="31750"/>
                  <a:pt x="317500" y="74414"/>
                  <a:pt x="317500" y="127000"/>
                </a:cubicBezTo>
                <a:cubicBezTo>
                  <a:pt x="317500" y="179586"/>
                  <a:pt x="274836" y="222250"/>
                  <a:pt x="222250" y="222250"/>
                </a:cubicBezTo>
                <a:lnTo>
                  <a:pt x="95250" y="222250"/>
                </a:lnTo>
                <a:cubicBezTo>
                  <a:pt x="42664" y="222250"/>
                  <a:pt x="0" y="179586"/>
                  <a:pt x="0" y="127000"/>
                </a:cubicBezTo>
                <a:cubicBezTo>
                  <a:pt x="0" y="74414"/>
                  <a:pt x="42664" y="31750"/>
                  <a:pt x="95250" y="31750"/>
                </a:cubicBezTo>
                <a:lnTo>
                  <a:pt x="222250" y="31750"/>
                </a:lnTo>
                <a:close/>
                <a:moveTo>
                  <a:pt x="95250" y="87313"/>
                </a:moveTo>
                <a:cubicBezTo>
                  <a:pt x="88652" y="87313"/>
                  <a:pt x="83344" y="92621"/>
                  <a:pt x="83344" y="99219"/>
                </a:cubicBezTo>
                <a:lnTo>
                  <a:pt x="83344" y="115094"/>
                </a:lnTo>
                <a:lnTo>
                  <a:pt x="67469" y="115094"/>
                </a:lnTo>
                <a:cubicBezTo>
                  <a:pt x="60871" y="115094"/>
                  <a:pt x="55563" y="120402"/>
                  <a:pt x="55563" y="127000"/>
                </a:cubicBezTo>
                <a:cubicBezTo>
                  <a:pt x="55563" y="133598"/>
                  <a:pt x="60871" y="138906"/>
                  <a:pt x="67469" y="138906"/>
                </a:cubicBezTo>
                <a:lnTo>
                  <a:pt x="83344" y="138906"/>
                </a:lnTo>
                <a:lnTo>
                  <a:pt x="83344" y="154781"/>
                </a:lnTo>
                <a:cubicBezTo>
                  <a:pt x="83344" y="161379"/>
                  <a:pt x="88652" y="166688"/>
                  <a:pt x="95250" y="166688"/>
                </a:cubicBezTo>
                <a:cubicBezTo>
                  <a:pt x="101848" y="166688"/>
                  <a:pt x="107156" y="161379"/>
                  <a:pt x="107156" y="154781"/>
                </a:cubicBezTo>
                <a:lnTo>
                  <a:pt x="107156" y="138906"/>
                </a:lnTo>
                <a:lnTo>
                  <a:pt x="123031" y="138906"/>
                </a:lnTo>
                <a:cubicBezTo>
                  <a:pt x="129629" y="138906"/>
                  <a:pt x="134938" y="133598"/>
                  <a:pt x="134938" y="127000"/>
                </a:cubicBezTo>
                <a:cubicBezTo>
                  <a:pt x="134938" y="120402"/>
                  <a:pt x="129629" y="115094"/>
                  <a:pt x="123031" y="115094"/>
                </a:cubicBezTo>
                <a:lnTo>
                  <a:pt x="107156" y="115094"/>
                </a:lnTo>
                <a:lnTo>
                  <a:pt x="107156" y="99219"/>
                </a:lnTo>
                <a:cubicBezTo>
                  <a:pt x="107156" y="92621"/>
                  <a:pt x="101848" y="87313"/>
                  <a:pt x="95250" y="87313"/>
                </a:cubicBezTo>
                <a:close/>
                <a:moveTo>
                  <a:pt x="214313" y="134938"/>
                </a:moveTo>
                <a:cubicBezTo>
                  <a:pt x="205551" y="134938"/>
                  <a:pt x="198438" y="142051"/>
                  <a:pt x="198438" y="150813"/>
                </a:cubicBezTo>
                <a:cubicBezTo>
                  <a:pt x="198438" y="159574"/>
                  <a:pt x="205551" y="166688"/>
                  <a:pt x="214313" y="166688"/>
                </a:cubicBezTo>
                <a:cubicBezTo>
                  <a:pt x="223074" y="166688"/>
                  <a:pt x="230188" y="159574"/>
                  <a:pt x="230188" y="150813"/>
                </a:cubicBezTo>
                <a:cubicBezTo>
                  <a:pt x="230188" y="142051"/>
                  <a:pt x="223074" y="134938"/>
                  <a:pt x="214313" y="134938"/>
                </a:cubicBezTo>
                <a:close/>
                <a:moveTo>
                  <a:pt x="246063" y="87313"/>
                </a:moveTo>
                <a:cubicBezTo>
                  <a:pt x="237301" y="87313"/>
                  <a:pt x="230188" y="94426"/>
                  <a:pt x="230188" y="103188"/>
                </a:cubicBezTo>
                <a:cubicBezTo>
                  <a:pt x="230188" y="111949"/>
                  <a:pt x="237301" y="119063"/>
                  <a:pt x="246063" y="119063"/>
                </a:cubicBezTo>
                <a:cubicBezTo>
                  <a:pt x="254824" y="119063"/>
                  <a:pt x="261937" y="111949"/>
                  <a:pt x="261937" y="103188"/>
                </a:cubicBezTo>
                <a:cubicBezTo>
                  <a:pt x="261937" y="94426"/>
                  <a:pt x="254824" y="87313"/>
                  <a:pt x="246063" y="87313"/>
                </a:cubicBezTo>
                <a:close/>
              </a:path>
            </a:pathLst>
          </a:custGeom>
          <a:solidFill>
            <a:srgbClr val="E59F54"/>
          </a:solidFill>
          <a:ln/>
        </p:spPr>
      </p:sp>
      <p:sp>
        <p:nvSpPr>
          <p:cNvPr id="40" name="Text 38"/>
          <p:cNvSpPr/>
          <p:nvPr/>
        </p:nvSpPr>
        <p:spPr>
          <a:xfrm>
            <a:off x="8862060" y="4754879"/>
            <a:ext cx="6743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59F5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Interactive Controls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8544560" y="5262879"/>
            <a:ext cx="152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59F5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8704580" y="5262879"/>
            <a:ext cx="2019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Pause/resume simulation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8544560" y="5618479"/>
            <a:ext cx="152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59F5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8704580" y="5618479"/>
            <a:ext cx="1790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Metrics overlay toggle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8544560" y="5974079"/>
            <a:ext cx="152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59F5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8704580" y="5974079"/>
            <a:ext cx="1739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Volume control slider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8544560" y="6329679"/>
            <a:ext cx="152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59F5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8704580" y="6329679"/>
            <a:ext cx="2197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Return to menu / End game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1A1D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nighteye.app/6dce4e11f1d5831fe2b17604c362c1f533d3ebd1.png">    </p:cNvPr>
          <p:cNvPicPr>
            <a:picLocks noChangeAspect="1"/>
          </p:cNvPicPr>
          <p:nvPr/>
        </p:nvPicPr>
        <p:blipFill>
          <a:blip r:embed="rId1">
            <a:alphaModFix amt="15000"/>
          </a:blip>
          <a:srcRect l="0" r="0" t="6381" b="6381"/>
          <a:stretch/>
        </p:blipFill>
        <p:spPr>
          <a:xfrm>
            <a:off x="0" y="0"/>
            <a:ext cx="16256000" cy="9144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6256000" cy="9144000"/>
          </a:xfrm>
          <a:custGeom>
            <a:avLst/>
            <a:gdLst/>
            <a:ahLst/>
            <a:cxnLst/>
            <a:rect l="l" t="t" r="r" b="b"/>
            <a:pathLst>
              <a:path w="16256000" h="9144000">
                <a:moveTo>
                  <a:pt x="0" y="0"/>
                </a:moveTo>
                <a:lnTo>
                  <a:pt x="16256000" y="0"/>
                </a:lnTo>
                <a:lnTo>
                  <a:pt x="162560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A1D29"/>
              </a:gs>
              <a:gs pos="50000">
                <a:srgbClr val="1A1D29">
                  <a:alpha val="95000"/>
                </a:srgbClr>
              </a:gs>
              <a:gs pos="100000">
                <a:srgbClr val="E59F54">
                  <a:alpha val="30000"/>
                </a:srgbClr>
              </a:gs>
            </a:gsLst>
            <a:lin ang="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508000" y="1885950"/>
            <a:ext cx="9347200" cy="162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12800" b="1" dirty="0">
                <a:solidFill>
                  <a:srgbClr val="E59F54">
                    <a:alpha val="2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04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508000" y="3714750"/>
            <a:ext cx="8991600" cy="2286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72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GUI Features &amp;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72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Interaction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508000" y="6305550"/>
            <a:ext cx="1625600" cy="50800"/>
          </a:xfrm>
          <a:custGeom>
            <a:avLst/>
            <a:gdLst/>
            <a:ahLst/>
            <a:cxnLst/>
            <a:rect l="l" t="t" r="r" b="b"/>
            <a:pathLst>
              <a:path w="1625600" h="50800">
                <a:moveTo>
                  <a:pt x="0" y="0"/>
                </a:moveTo>
                <a:lnTo>
                  <a:pt x="1625600" y="0"/>
                </a:lnTo>
                <a:lnTo>
                  <a:pt x="16256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E59F54"/>
          </a:solidFill>
          <a:ln/>
        </p:spPr>
      </p:sp>
      <p:sp>
        <p:nvSpPr>
          <p:cNvPr id="7" name="Text 4"/>
          <p:cNvSpPr/>
          <p:nvPr/>
        </p:nvSpPr>
        <p:spPr>
          <a:xfrm>
            <a:off x="508000" y="6762750"/>
            <a:ext cx="86868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Interactive visualization and user experience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1A1D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08000"/>
            <a:ext cx="15341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spc="80" kern="0" dirty="0">
                <a:solidFill>
                  <a:srgbClr val="E59F5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VISUALIZATION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508000" y="914400"/>
            <a:ext cx="15468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Visual Design &amp; Animation System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08000" y="1574800"/>
            <a:ext cx="1016000" cy="50800"/>
          </a:xfrm>
          <a:custGeom>
            <a:avLst/>
            <a:gdLst/>
            <a:ahLst/>
            <a:cxnLst/>
            <a:rect l="l" t="t" r="r" b="b"/>
            <a:pathLst>
              <a:path w="1016000" h="50800">
                <a:moveTo>
                  <a:pt x="0" y="0"/>
                </a:moveTo>
                <a:lnTo>
                  <a:pt x="1016000" y="0"/>
                </a:lnTo>
                <a:lnTo>
                  <a:pt x="10160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E59F54"/>
          </a:solidFill>
          <a:ln/>
        </p:spPr>
      </p:sp>
      <p:sp>
        <p:nvSpPr>
          <p:cNvPr id="5" name="Shape 3"/>
          <p:cNvSpPr/>
          <p:nvPr/>
        </p:nvSpPr>
        <p:spPr>
          <a:xfrm>
            <a:off x="513080" y="1935480"/>
            <a:ext cx="6080760" cy="3616960"/>
          </a:xfrm>
          <a:custGeom>
            <a:avLst/>
            <a:gdLst/>
            <a:ahLst/>
            <a:cxnLst/>
            <a:rect l="l" t="t" r="r" b="b"/>
            <a:pathLst>
              <a:path w="6080760" h="3616960">
                <a:moveTo>
                  <a:pt x="101600" y="0"/>
                </a:moveTo>
                <a:lnTo>
                  <a:pt x="5979160" y="0"/>
                </a:lnTo>
                <a:cubicBezTo>
                  <a:pt x="6035272" y="0"/>
                  <a:pt x="6080760" y="45488"/>
                  <a:pt x="6080760" y="101600"/>
                </a:cubicBezTo>
                <a:lnTo>
                  <a:pt x="6080760" y="3515360"/>
                </a:lnTo>
                <a:cubicBezTo>
                  <a:pt x="6080760" y="3571472"/>
                  <a:pt x="6035272" y="3616960"/>
                  <a:pt x="5979160" y="3616960"/>
                </a:cubicBezTo>
                <a:lnTo>
                  <a:pt x="101600" y="3616960"/>
                </a:lnTo>
                <a:cubicBezTo>
                  <a:pt x="45488" y="3616960"/>
                  <a:pt x="0" y="3571472"/>
                  <a:pt x="0" y="3515360"/>
                </a:cubicBezTo>
                <a:lnTo>
                  <a:pt x="0" y="101600"/>
                </a:lnTo>
                <a:cubicBezTo>
                  <a:pt x="0" y="45526"/>
                  <a:pt x="45526" y="0"/>
                  <a:pt x="101600" y="0"/>
                </a:cubicBezTo>
                <a:close/>
              </a:path>
            </a:pathLst>
          </a:custGeom>
          <a:solidFill>
            <a:srgbClr val="E59F54">
              <a:alpha val="10196"/>
            </a:srgbClr>
          </a:solidFill>
          <a:ln w="10160">
            <a:solidFill>
              <a:srgbClr val="E59F54">
                <a:alpha val="3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803910" y="2245358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254000" y="127000"/>
                </a:moveTo>
                <a:cubicBezTo>
                  <a:pt x="254000" y="127446"/>
                  <a:pt x="254000" y="127893"/>
                  <a:pt x="254000" y="128339"/>
                </a:cubicBezTo>
                <a:cubicBezTo>
                  <a:pt x="253802" y="146447"/>
                  <a:pt x="237331" y="158750"/>
                  <a:pt x="219224" y="158750"/>
                </a:cubicBezTo>
                <a:lnTo>
                  <a:pt x="170656" y="158750"/>
                </a:lnTo>
                <a:cubicBezTo>
                  <a:pt x="157510" y="158750"/>
                  <a:pt x="146844" y="169416"/>
                  <a:pt x="146844" y="182563"/>
                </a:cubicBezTo>
                <a:cubicBezTo>
                  <a:pt x="146844" y="184249"/>
                  <a:pt x="147042" y="185886"/>
                  <a:pt x="147340" y="187474"/>
                </a:cubicBezTo>
                <a:cubicBezTo>
                  <a:pt x="148382" y="192534"/>
                  <a:pt x="150564" y="197396"/>
                  <a:pt x="152698" y="202307"/>
                </a:cubicBezTo>
                <a:cubicBezTo>
                  <a:pt x="155724" y="209153"/>
                  <a:pt x="158700" y="215950"/>
                  <a:pt x="158700" y="223143"/>
                </a:cubicBezTo>
                <a:cubicBezTo>
                  <a:pt x="158700" y="238919"/>
                  <a:pt x="147985" y="253256"/>
                  <a:pt x="132209" y="253901"/>
                </a:cubicBezTo>
                <a:cubicBezTo>
                  <a:pt x="130473" y="253950"/>
                  <a:pt x="128736" y="254000"/>
                  <a:pt x="126950" y="254000"/>
                </a:cubicBezTo>
                <a:cubicBezTo>
                  <a:pt x="56803" y="254000"/>
                  <a:pt x="-50" y="197148"/>
                  <a:pt x="-50" y="127000"/>
                </a:cubicBezTo>
                <a:cubicBezTo>
                  <a:pt x="-50" y="56852"/>
                  <a:pt x="56852" y="0"/>
                  <a:pt x="127000" y="0"/>
                </a:cubicBezTo>
                <a:cubicBezTo>
                  <a:pt x="197148" y="0"/>
                  <a:pt x="254000" y="56852"/>
                  <a:pt x="254000" y="127000"/>
                </a:cubicBezTo>
                <a:close/>
                <a:moveTo>
                  <a:pt x="63500" y="142875"/>
                </a:moveTo>
                <a:cubicBezTo>
                  <a:pt x="63500" y="134113"/>
                  <a:pt x="56387" y="127000"/>
                  <a:pt x="47625" y="127000"/>
                </a:cubicBezTo>
                <a:cubicBezTo>
                  <a:pt x="38863" y="127000"/>
                  <a:pt x="31750" y="134113"/>
                  <a:pt x="31750" y="142875"/>
                </a:cubicBezTo>
                <a:cubicBezTo>
                  <a:pt x="31750" y="151637"/>
                  <a:pt x="38863" y="158750"/>
                  <a:pt x="47625" y="158750"/>
                </a:cubicBezTo>
                <a:cubicBezTo>
                  <a:pt x="56387" y="158750"/>
                  <a:pt x="63500" y="151637"/>
                  <a:pt x="63500" y="142875"/>
                </a:cubicBezTo>
                <a:close/>
                <a:moveTo>
                  <a:pt x="63500" y="95250"/>
                </a:moveTo>
                <a:cubicBezTo>
                  <a:pt x="72262" y="95250"/>
                  <a:pt x="79375" y="88137"/>
                  <a:pt x="79375" y="79375"/>
                </a:cubicBezTo>
                <a:cubicBezTo>
                  <a:pt x="79375" y="70613"/>
                  <a:pt x="72262" y="63500"/>
                  <a:pt x="63500" y="63500"/>
                </a:cubicBezTo>
                <a:cubicBezTo>
                  <a:pt x="54738" y="63500"/>
                  <a:pt x="47625" y="70613"/>
                  <a:pt x="47625" y="79375"/>
                </a:cubicBezTo>
                <a:cubicBezTo>
                  <a:pt x="47625" y="88137"/>
                  <a:pt x="54738" y="95250"/>
                  <a:pt x="63500" y="95250"/>
                </a:cubicBezTo>
                <a:close/>
                <a:moveTo>
                  <a:pt x="142875" y="47625"/>
                </a:moveTo>
                <a:cubicBezTo>
                  <a:pt x="142875" y="38863"/>
                  <a:pt x="135762" y="31750"/>
                  <a:pt x="127000" y="31750"/>
                </a:cubicBezTo>
                <a:cubicBezTo>
                  <a:pt x="118238" y="31750"/>
                  <a:pt x="111125" y="38863"/>
                  <a:pt x="111125" y="47625"/>
                </a:cubicBezTo>
                <a:cubicBezTo>
                  <a:pt x="111125" y="56387"/>
                  <a:pt x="118238" y="63500"/>
                  <a:pt x="127000" y="63500"/>
                </a:cubicBezTo>
                <a:cubicBezTo>
                  <a:pt x="135762" y="63500"/>
                  <a:pt x="142875" y="56387"/>
                  <a:pt x="142875" y="47625"/>
                </a:cubicBezTo>
                <a:close/>
                <a:moveTo>
                  <a:pt x="190500" y="95250"/>
                </a:moveTo>
                <a:cubicBezTo>
                  <a:pt x="199262" y="95250"/>
                  <a:pt x="206375" y="88137"/>
                  <a:pt x="206375" y="79375"/>
                </a:cubicBezTo>
                <a:cubicBezTo>
                  <a:pt x="206375" y="70613"/>
                  <a:pt x="199262" y="63500"/>
                  <a:pt x="190500" y="63500"/>
                </a:cubicBezTo>
                <a:cubicBezTo>
                  <a:pt x="181738" y="63500"/>
                  <a:pt x="174625" y="70613"/>
                  <a:pt x="174625" y="79375"/>
                </a:cubicBezTo>
                <a:cubicBezTo>
                  <a:pt x="174625" y="88137"/>
                  <a:pt x="181738" y="95250"/>
                  <a:pt x="190500" y="95250"/>
                </a:cubicBezTo>
                <a:close/>
              </a:path>
            </a:pathLst>
          </a:custGeom>
          <a:solidFill>
            <a:srgbClr val="E59F54"/>
          </a:solidFill>
          <a:ln/>
        </p:spPr>
      </p:sp>
      <p:sp>
        <p:nvSpPr>
          <p:cNvPr id="7" name="Text 5"/>
          <p:cNvSpPr/>
          <p:nvPr/>
        </p:nvSpPr>
        <p:spPr>
          <a:xfrm>
            <a:off x="1089660" y="2194558"/>
            <a:ext cx="5372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59F5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Visual Elements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797560" y="2702558"/>
            <a:ext cx="5537200" cy="762000"/>
          </a:xfrm>
          <a:custGeom>
            <a:avLst/>
            <a:gdLst/>
            <a:ahLst/>
            <a:cxnLst/>
            <a:rect l="l" t="t" r="r" b="b"/>
            <a:pathLst>
              <a:path w="5537200" h="762000">
                <a:moveTo>
                  <a:pt x="50800" y="0"/>
                </a:moveTo>
                <a:lnTo>
                  <a:pt x="5486397" y="0"/>
                </a:lnTo>
                <a:cubicBezTo>
                  <a:pt x="5514455" y="0"/>
                  <a:pt x="5537200" y="22745"/>
                  <a:pt x="5537200" y="50803"/>
                </a:cubicBezTo>
                <a:lnTo>
                  <a:pt x="5537200" y="711197"/>
                </a:lnTo>
                <a:cubicBezTo>
                  <a:pt x="5537200" y="739255"/>
                  <a:pt x="5514455" y="762000"/>
                  <a:pt x="5486397" y="762000"/>
                </a:cubicBezTo>
                <a:lnTo>
                  <a:pt x="50800" y="762000"/>
                </a:lnTo>
                <a:cubicBezTo>
                  <a:pt x="22763" y="762000"/>
                  <a:pt x="0" y="739237"/>
                  <a:pt x="0" y="711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1A1D29">
              <a:alpha val="50196"/>
            </a:srgbClr>
          </a:solidFill>
          <a:ln/>
        </p:spPr>
      </p:sp>
      <p:sp>
        <p:nvSpPr>
          <p:cNvPr id="9" name="Shape 7"/>
          <p:cNvSpPr/>
          <p:nvPr/>
        </p:nvSpPr>
        <p:spPr>
          <a:xfrm>
            <a:off x="797560" y="2702558"/>
            <a:ext cx="50800" cy="762000"/>
          </a:xfrm>
          <a:custGeom>
            <a:avLst/>
            <a:gdLst/>
            <a:ahLst/>
            <a:cxnLst/>
            <a:rect l="l" t="t" r="r" b="b"/>
            <a:pathLst>
              <a:path w="50800" h="762000">
                <a:moveTo>
                  <a:pt x="50800" y="0"/>
                </a:moveTo>
                <a:lnTo>
                  <a:pt x="50800" y="0"/>
                </a:lnTo>
                <a:lnTo>
                  <a:pt x="50800" y="762000"/>
                </a:lnTo>
                <a:lnTo>
                  <a:pt x="50800" y="762000"/>
                </a:lnTo>
                <a:cubicBezTo>
                  <a:pt x="22763" y="762000"/>
                  <a:pt x="0" y="739237"/>
                  <a:pt x="0" y="711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87CEEB"/>
          </a:solidFill>
          <a:ln/>
        </p:spPr>
      </p:sp>
      <p:sp>
        <p:nvSpPr>
          <p:cNvPr id="10" name="Text 8"/>
          <p:cNvSpPr/>
          <p:nvPr/>
        </p:nvSpPr>
        <p:spPr>
          <a:xfrm>
            <a:off x="975360" y="2854958"/>
            <a:ext cx="5295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Sky &amp; River Scene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975360" y="3108958"/>
            <a:ext cx="52832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Atmospheric background with sky gradient and water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797560" y="3616809"/>
            <a:ext cx="5537200" cy="762000"/>
          </a:xfrm>
          <a:custGeom>
            <a:avLst/>
            <a:gdLst/>
            <a:ahLst/>
            <a:cxnLst/>
            <a:rect l="l" t="t" r="r" b="b"/>
            <a:pathLst>
              <a:path w="5537200" h="762000">
                <a:moveTo>
                  <a:pt x="50800" y="0"/>
                </a:moveTo>
                <a:lnTo>
                  <a:pt x="5486397" y="0"/>
                </a:lnTo>
                <a:cubicBezTo>
                  <a:pt x="5514455" y="0"/>
                  <a:pt x="5537200" y="22745"/>
                  <a:pt x="5537200" y="50803"/>
                </a:cubicBezTo>
                <a:lnTo>
                  <a:pt x="5537200" y="711197"/>
                </a:lnTo>
                <a:cubicBezTo>
                  <a:pt x="5537200" y="739255"/>
                  <a:pt x="5514455" y="762000"/>
                  <a:pt x="5486397" y="762000"/>
                </a:cubicBezTo>
                <a:lnTo>
                  <a:pt x="50800" y="762000"/>
                </a:lnTo>
                <a:cubicBezTo>
                  <a:pt x="22763" y="762000"/>
                  <a:pt x="0" y="739237"/>
                  <a:pt x="0" y="711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1A1D29">
              <a:alpha val="50196"/>
            </a:srgbClr>
          </a:solidFill>
          <a:ln/>
        </p:spPr>
      </p:sp>
      <p:sp>
        <p:nvSpPr>
          <p:cNvPr id="13" name="Shape 11"/>
          <p:cNvSpPr/>
          <p:nvPr/>
        </p:nvSpPr>
        <p:spPr>
          <a:xfrm>
            <a:off x="797560" y="3616809"/>
            <a:ext cx="50800" cy="762000"/>
          </a:xfrm>
          <a:custGeom>
            <a:avLst/>
            <a:gdLst/>
            <a:ahLst/>
            <a:cxnLst/>
            <a:rect l="l" t="t" r="r" b="b"/>
            <a:pathLst>
              <a:path w="50800" h="762000">
                <a:moveTo>
                  <a:pt x="50800" y="0"/>
                </a:moveTo>
                <a:lnTo>
                  <a:pt x="50800" y="0"/>
                </a:lnTo>
                <a:lnTo>
                  <a:pt x="50800" y="762000"/>
                </a:lnTo>
                <a:lnTo>
                  <a:pt x="50800" y="762000"/>
                </a:lnTo>
                <a:cubicBezTo>
                  <a:pt x="22763" y="762000"/>
                  <a:pt x="0" y="739237"/>
                  <a:pt x="0" y="711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228B22"/>
          </a:solidFill>
          <a:ln/>
        </p:spPr>
      </p:sp>
      <p:sp>
        <p:nvSpPr>
          <p:cNvPr id="14" name="Text 12"/>
          <p:cNvSpPr/>
          <p:nvPr/>
        </p:nvSpPr>
        <p:spPr>
          <a:xfrm>
            <a:off x="975360" y="3769209"/>
            <a:ext cx="5295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Riverbanks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975360" y="4023209"/>
            <a:ext cx="52832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Left and right banks with distinct land texture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797560" y="4531047"/>
            <a:ext cx="5537200" cy="762000"/>
          </a:xfrm>
          <a:custGeom>
            <a:avLst/>
            <a:gdLst/>
            <a:ahLst/>
            <a:cxnLst/>
            <a:rect l="l" t="t" r="r" b="b"/>
            <a:pathLst>
              <a:path w="5537200" h="762000">
                <a:moveTo>
                  <a:pt x="50800" y="0"/>
                </a:moveTo>
                <a:lnTo>
                  <a:pt x="5486397" y="0"/>
                </a:lnTo>
                <a:cubicBezTo>
                  <a:pt x="5514455" y="0"/>
                  <a:pt x="5537200" y="22745"/>
                  <a:pt x="5537200" y="50803"/>
                </a:cubicBezTo>
                <a:lnTo>
                  <a:pt x="5537200" y="711197"/>
                </a:lnTo>
                <a:cubicBezTo>
                  <a:pt x="5537200" y="739255"/>
                  <a:pt x="5514455" y="762000"/>
                  <a:pt x="5486397" y="762000"/>
                </a:cubicBezTo>
                <a:lnTo>
                  <a:pt x="50800" y="762000"/>
                </a:lnTo>
                <a:cubicBezTo>
                  <a:pt x="22763" y="762000"/>
                  <a:pt x="0" y="739237"/>
                  <a:pt x="0" y="711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1A1D29">
              <a:alpha val="50196"/>
            </a:srgbClr>
          </a:solidFill>
          <a:ln/>
        </p:spPr>
      </p:sp>
      <p:sp>
        <p:nvSpPr>
          <p:cNvPr id="17" name="Shape 15"/>
          <p:cNvSpPr/>
          <p:nvPr/>
        </p:nvSpPr>
        <p:spPr>
          <a:xfrm>
            <a:off x="797560" y="4531047"/>
            <a:ext cx="50800" cy="762000"/>
          </a:xfrm>
          <a:custGeom>
            <a:avLst/>
            <a:gdLst/>
            <a:ahLst/>
            <a:cxnLst/>
            <a:rect l="l" t="t" r="r" b="b"/>
            <a:pathLst>
              <a:path w="50800" h="762000">
                <a:moveTo>
                  <a:pt x="50800" y="0"/>
                </a:moveTo>
                <a:lnTo>
                  <a:pt x="50800" y="0"/>
                </a:lnTo>
                <a:lnTo>
                  <a:pt x="50800" y="762000"/>
                </a:lnTo>
                <a:lnTo>
                  <a:pt x="50800" y="762000"/>
                </a:lnTo>
                <a:cubicBezTo>
                  <a:pt x="22763" y="762000"/>
                  <a:pt x="0" y="739237"/>
                  <a:pt x="0" y="711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8B4513"/>
          </a:solidFill>
          <a:ln/>
        </p:spPr>
      </p:sp>
      <p:sp>
        <p:nvSpPr>
          <p:cNvPr id="18" name="Text 16"/>
          <p:cNvSpPr/>
          <p:nvPr/>
        </p:nvSpPr>
        <p:spPr>
          <a:xfrm>
            <a:off x="975360" y="4683447"/>
            <a:ext cx="5295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Wooden Boat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975360" y="4937447"/>
            <a:ext cx="52832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Trapezoid hull with plank details and seating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513080" y="5765324"/>
            <a:ext cx="6080760" cy="1965960"/>
          </a:xfrm>
          <a:custGeom>
            <a:avLst/>
            <a:gdLst/>
            <a:ahLst/>
            <a:cxnLst/>
            <a:rect l="l" t="t" r="r" b="b"/>
            <a:pathLst>
              <a:path w="6080760" h="1965960">
                <a:moveTo>
                  <a:pt x="101601" y="0"/>
                </a:moveTo>
                <a:lnTo>
                  <a:pt x="5979159" y="0"/>
                </a:lnTo>
                <a:cubicBezTo>
                  <a:pt x="6035272" y="0"/>
                  <a:pt x="6080760" y="45488"/>
                  <a:pt x="6080760" y="101601"/>
                </a:cubicBezTo>
                <a:lnTo>
                  <a:pt x="6080760" y="1864359"/>
                </a:lnTo>
                <a:cubicBezTo>
                  <a:pt x="6080760" y="1920472"/>
                  <a:pt x="6035272" y="1965960"/>
                  <a:pt x="5979159" y="1965960"/>
                </a:cubicBezTo>
                <a:lnTo>
                  <a:pt x="101601" y="1965960"/>
                </a:lnTo>
                <a:cubicBezTo>
                  <a:pt x="45488" y="1965960"/>
                  <a:pt x="0" y="1920472"/>
                  <a:pt x="0" y="1864359"/>
                </a:cubicBezTo>
                <a:lnTo>
                  <a:pt x="0" y="101601"/>
                </a:lnTo>
                <a:cubicBezTo>
                  <a:pt x="0" y="45488"/>
                  <a:pt x="45488" y="0"/>
                  <a:pt x="101601" y="0"/>
                </a:cubicBezTo>
                <a:close/>
              </a:path>
            </a:pathLst>
          </a:custGeom>
          <a:solidFill>
            <a:srgbClr val="4F6D7A">
              <a:alpha val="10196"/>
            </a:srgbClr>
          </a:solidFill>
          <a:ln w="10160">
            <a:solidFill>
              <a:srgbClr val="4F6D7A">
                <a:alpha val="30196"/>
              </a:srgbClr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772160" y="6024401"/>
            <a:ext cx="5689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4F6D7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Character Design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777240" y="6537481"/>
            <a:ext cx="2702560" cy="924560"/>
          </a:xfrm>
          <a:custGeom>
            <a:avLst/>
            <a:gdLst/>
            <a:ahLst/>
            <a:cxnLst/>
            <a:rect l="l" t="t" r="r" b="b"/>
            <a:pathLst>
              <a:path w="2702560" h="924560">
                <a:moveTo>
                  <a:pt x="50805" y="0"/>
                </a:moveTo>
                <a:lnTo>
                  <a:pt x="2651755" y="0"/>
                </a:lnTo>
                <a:cubicBezTo>
                  <a:pt x="2679814" y="0"/>
                  <a:pt x="2702560" y="22746"/>
                  <a:pt x="2702560" y="50805"/>
                </a:cubicBezTo>
                <a:lnTo>
                  <a:pt x="2702560" y="873755"/>
                </a:lnTo>
                <a:cubicBezTo>
                  <a:pt x="2702560" y="901814"/>
                  <a:pt x="2679814" y="924560"/>
                  <a:pt x="2651755" y="924560"/>
                </a:cubicBezTo>
                <a:lnTo>
                  <a:pt x="50805" y="924560"/>
                </a:lnTo>
                <a:cubicBezTo>
                  <a:pt x="22746" y="924560"/>
                  <a:pt x="0" y="901814"/>
                  <a:pt x="0" y="873755"/>
                </a:cubicBezTo>
                <a:lnTo>
                  <a:pt x="0" y="50805"/>
                </a:lnTo>
                <a:cubicBezTo>
                  <a:pt x="0" y="22746"/>
                  <a:pt x="22746" y="0"/>
                  <a:pt x="50805" y="0"/>
                </a:cubicBezTo>
                <a:close/>
              </a:path>
            </a:pathLst>
          </a:custGeom>
          <a:solidFill>
            <a:srgbClr val="1A1D29">
              <a:alpha val="50196"/>
            </a:srgbClr>
          </a:solidFill>
          <a:ln w="10160">
            <a:solidFill>
              <a:srgbClr val="FFD700">
                <a:alpha val="30196"/>
              </a:srgbClr>
            </a:solidFill>
            <a:prstDash val="solid"/>
          </a:ln>
        </p:spPr>
      </p:sp>
      <p:sp>
        <p:nvSpPr>
          <p:cNvPr id="23" name="Shape 21"/>
          <p:cNvSpPr/>
          <p:nvPr/>
        </p:nvSpPr>
        <p:spPr>
          <a:xfrm>
            <a:off x="934720" y="6694971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FFD700"/>
          </a:solidFill>
          <a:ln/>
        </p:spPr>
      </p:sp>
      <p:sp>
        <p:nvSpPr>
          <p:cNvPr id="24" name="Text 22"/>
          <p:cNvSpPr/>
          <p:nvPr/>
        </p:nvSpPr>
        <p:spPr>
          <a:xfrm>
            <a:off x="1341120" y="6720371"/>
            <a:ext cx="914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Missionary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934720" y="7101371"/>
            <a:ext cx="24638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Gold robe with cross detail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3637280" y="6537481"/>
            <a:ext cx="2702560" cy="924560"/>
          </a:xfrm>
          <a:custGeom>
            <a:avLst/>
            <a:gdLst/>
            <a:ahLst/>
            <a:cxnLst/>
            <a:rect l="l" t="t" r="r" b="b"/>
            <a:pathLst>
              <a:path w="2702560" h="924560">
                <a:moveTo>
                  <a:pt x="50805" y="0"/>
                </a:moveTo>
                <a:lnTo>
                  <a:pt x="2651755" y="0"/>
                </a:lnTo>
                <a:cubicBezTo>
                  <a:pt x="2679814" y="0"/>
                  <a:pt x="2702560" y="22746"/>
                  <a:pt x="2702560" y="50805"/>
                </a:cubicBezTo>
                <a:lnTo>
                  <a:pt x="2702560" y="873755"/>
                </a:lnTo>
                <a:cubicBezTo>
                  <a:pt x="2702560" y="901814"/>
                  <a:pt x="2679814" y="924560"/>
                  <a:pt x="2651755" y="924560"/>
                </a:cubicBezTo>
                <a:lnTo>
                  <a:pt x="50805" y="924560"/>
                </a:lnTo>
                <a:cubicBezTo>
                  <a:pt x="22746" y="924560"/>
                  <a:pt x="0" y="901814"/>
                  <a:pt x="0" y="873755"/>
                </a:cubicBezTo>
                <a:lnTo>
                  <a:pt x="0" y="50805"/>
                </a:lnTo>
                <a:cubicBezTo>
                  <a:pt x="0" y="22746"/>
                  <a:pt x="22746" y="0"/>
                  <a:pt x="50805" y="0"/>
                </a:cubicBezTo>
                <a:close/>
              </a:path>
            </a:pathLst>
          </a:custGeom>
          <a:solidFill>
            <a:srgbClr val="1A1D29">
              <a:alpha val="50196"/>
            </a:srgbClr>
          </a:solidFill>
          <a:ln w="10160">
            <a:solidFill>
              <a:srgbClr val="FF4500">
                <a:alpha val="30196"/>
              </a:srgbClr>
            </a:solidFill>
            <a:prstDash val="solid"/>
          </a:ln>
        </p:spPr>
      </p:sp>
      <p:sp>
        <p:nvSpPr>
          <p:cNvPr id="27" name="Shape 25"/>
          <p:cNvSpPr/>
          <p:nvPr/>
        </p:nvSpPr>
        <p:spPr>
          <a:xfrm>
            <a:off x="3794760" y="6694971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FF4500"/>
          </a:solidFill>
          <a:ln/>
        </p:spPr>
      </p:sp>
      <p:sp>
        <p:nvSpPr>
          <p:cNvPr id="28" name="Text 26"/>
          <p:cNvSpPr/>
          <p:nvPr/>
        </p:nvSpPr>
        <p:spPr>
          <a:xfrm>
            <a:off x="4201160" y="6720371"/>
            <a:ext cx="762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Cannibal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3794760" y="7101371"/>
            <a:ext cx="24638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Orange-red with spear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6913880" y="1935480"/>
            <a:ext cx="8823960" cy="6753860"/>
          </a:xfrm>
          <a:custGeom>
            <a:avLst/>
            <a:gdLst/>
            <a:ahLst/>
            <a:cxnLst/>
            <a:rect l="l" t="t" r="r" b="b"/>
            <a:pathLst>
              <a:path w="8823960" h="6753860">
                <a:moveTo>
                  <a:pt x="101578" y="0"/>
                </a:moveTo>
                <a:lnTo>
                  <a:pt x="8722382" y="0"/>
                </a:lnTo>
                <a:cubicBezTo>
                  <a:pt x="8778482" y="0"/>
                  <a:pt x="8823960" y="45478"/>
                  <a:pt x="8823960" y="101578"/>
                </a:cubicBezTo>
                <a:lnTo>
                  <a:pt x="8823960" y="6652282"/>
                </a:lnTo>
                <a:cubicBezTo>
                  <a:pt x="8823960" y="6708382"/>
                  <a:pt x="8778482" y="6753860"/>
                  <a:pt x="8722382" y="6753860"/>
                </a:cubicBezTo>
                <a:lnTo>
                  <a:pt x="101578" y="6753860"/>
                </a:lnTo>
                <a:cubicBezTo>
                  <a:pt x="45478" y="6753860"/>
                  <a:pt x="0" y="6708382"/>
                  <a:pt x="0" y="6652282"/>
                </a:cubicBezTo>
                <a:lnTo>
                  <a:pt x="0" y="101578"/>
                </a:lnTo>
                <a:cubicBezTo>
                  <a:pt x="0" y="45516"/>
                  <a:pt x="45516" y="0"/>
                  <a:pt x="101578" y="0"/>
                </a:cubicBezTo>
                <a:close/>
              </a:path>
            </a:pathLst>
          </a:custGeom>
          <a:solidFill>
            <a:srgbClr val="4F6D7A">
              <a:alpha val="10196"/>
            </a:srgbClr>
          </a:solidFill>
          <a:ln w="10160">
            <a:solidFill>
              <a:srgbClr val="4F6D7A">
                <a:alpha val="30196"/>
              </a:srgbClr>
            </a:solidFill>
            <a:prstDash val="solid"/>
          </a:ln>
        </p:spPr>
      </p:sp>
      <p:sp>
        <p:nvSpPr>
          <p:cNvPr id="31" name="Text 29"/>
          <p:cNvSpPr/>
          <p:nvPr/>
        </p:nvSpPr>
        <p:spPr>
          <a:xfrm>
            <a:off x="7172960" y="2194558"/>
            <a:ext cx="8432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4F6D7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Animation Phases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7178040" y="2758438"/>
            <a:ext cx="8303260" cy="1432560"/>
          </a:xfrm>
          <a:custGeom>
            <a:avLst/>
            <a:gdLst/>
            <a:ahLst/>
            <a:cxnLst/>
            <a:rect l="l" t="t" r="r" b="b"/>
            <a:pathLst>
              <a:path w="8303260" h="1432560">
                <a:moveTo>
                  <a:pt x="50799" y="0"/>
                </a:moveTo>
                <a:lnTo>
                  <a:pt x="8252461" y="0"/>
                </a:lnTo>
                <a:cubicBezTo>
                  <a:pt x="8280517" y="0"/>
                  <a:pt x="8303260" y="22743"/>
                  <a:pt x="8303260" y="50799"/>
                </a:cubicBezTo>
                <a:lnTo>
                  <a:pt x="8303260" y="1381761"/>
                </a:lnTo>
                <a:cubicBezTo>
                  <a:pt x="8303260" y="1409817"/>
                  <a:pt x="8280517" y="1432560"/>
                  <a:pt x="8252461" y="1432560"/>
                </a:cubicBezTo>
                <a:lnTo>
                  <a:pt x="50799" y="1432560"/>
                </a:lnTo>
                <a:cubicBezTo>
                  <a:pt x="22743" y="1432560"/>
                  <a:pt x="0" y="1409817"/>
                  <a:pt x="0" y="1381761"/>
                </a:cubicBezTo>
                <a:lnTo>
                  <a:pt x="0" y="50799"/>
                </a:lnTo>
                <a:cubicBezTo>
                  <a:pt x="0" y="22743"/>
                  <a:pt x="22743" y="0"/>
                  <a:pt x="50799" y="0"/>
                </a:cubicBezTo>
                <a:close/>
              </a:path>
            </a:pathLst>
          </a:custGeom>
          <a:solidFill>
            <a:srgbClr val="E59F54">
              <a:alpha val="10196"/>
            </a:srgbClr>
          </a:solidFill>
          <a:ln w="10160">
            <a:solidFill>
              <a:srgbClr val="E59F54">
                <a:alpha val="30196"/>
              </a:srgbClr>
            </a:solidFill>
            <a:prstDash val="solid"/>
          </a:ln>
        </p:spPr>
      </p:sp>
      <p:sp>
        <p:nvSpPr>
          <p:cNvPr id="33" name="Shape 31"/>
          <p:cNvSpPr/>
          <p:nvPr/>
        </p:nvSpPr>
        <p:spPr>
          <a:xfrm>
            <a:off x="7386320" y="2966727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E59F54"/>
          </a:solidFill>
          <a:ln/>
        </p:spPr>
      </p:sp>
      <p:sp>
        <p:nvSpPr>
          <p:cNvPr id="34" name="Text 32"/>
          <p:cNvSpPr/>
          <p:nvPr/>
        </p:nvSpPr>
        <p:spPr>
          <a:xfrm>
            <a:off x="7335520" y="2966727"/>
            <a:ext cx="508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7945120" y="2992127"/>
            <a:ext cx="1549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Embark Phase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7386320" y="3474727"/>
            <a:ext cx="7975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Characters move from riverbank to boat seats. Animation shows smooth interpolation from bank coordinates to boat positions.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7178040" y="4353565"/>
            <a:ext cx="8303260" cy="1432560"/>
          </a:xfrm>
          <a:custGeom>
            <a:avLst/>
            <a:gdLst/>
            <a:ahLst/>
            <a:cxnLst/>
            <a:rect l="l" t="t" r="r" b="b"/>
            <a:pathLst>
              <a:path w="8303260" h="1432560">
                <a:moveTo>
                  <a:pt x="50799" y="0"/>
                </a:moveTo>
                <a:lnTo>
                  <a:pt x="8252461" y="0"/>
                </a:lnTo>
                <a:cubicBezTo>
                  <a:pt x="8280517" y="0"/>
                  <a:pt x="8303260" y="22743"/>
                  <a:pt x="8303260" y="50799"/>
                </a:cubicBezTo>
                <a:lnTo>
                  <a:pt x="8303260" y="1381761"/>
                </a:lnTo>
                <a:cubicBezTo>
                  <a:pt x="8303260" y="1409817"/>
                  <a:pt x="8280517" y="1432560"/>
                  <a:pt x="8252461" y="1432560"/>
                </a:cubicBezTo>
                <a:lnTo>
                  <a:pt x="50799" y="1432560"/>
                </a:lnTo>
                <a:cubicBezTo>
                  <a:pt x="22743" y="1432560"/>
                  <a:pt x="0" y="1409817"/>
                  <a:pt x="0" y="1381761"/>
                </a:cubicBezTo>
                <a:lnTo>
                  <a:pt x="0" y="50799"/>
                </a:lnTo>
                <a:cubicBezTo>
                  <a:pt x="0" y="22743"/>
                  <a:pt x="22743" y="0"/>
                  <a:pt x="50799" y="0"/>
                </a:cubicBezTo>
                <a:close/>
              </a:path>
            </a:pathLst>
          </a:custGeom>
          <a:solidFill>
            <a:srgbClr val="4F6D7A">
              <a:alpha val="10196"/>
            </a:srgbClr>
          </a:solidFill>
          <a:ln w="10160">
            <a:solidFill>
              <a:srgbClr val="4F6D7A">
                <a:alpha val="30196"/>
              </a:srgbClr>
            </a:solidFill>
            <a:prstDash val="solid"/>
          </a:ln>
        </p:spPr>
      </p:sp>
      <p:sp>
        <p:nvSpPr>
          <p:cNvPr id="38" name="Shape 36"/>
          <p:cNvSpPr/>
          <p:nvPr/>
        </p:nvSpPr>
        <p:spPr>
          <a:xfrm>
            <a:off x="7386320" y="4561842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4F6D7A"/>
          </a:solidFill>
          <a:ln/>
        </p:spPr>
      </p:sp>
      <p:sp>
        <p:nvSpPr>
          <p:cNvPr id="39" name="Text 37"/>
          <p:cNvSpPr/>
          <p:nvPr/>
        </p:nvSpPr>
        <p:spPr>
          <a:xfrm>
            <a:off x="7335520" y="4561842"/>
            <a:ext cx="508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7945120" y="4587242"/>
            <a:ext cx="1676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Crossing Phase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7386320" y="5069842"/>
            <a:ext cx="7975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Boat traverses the river with passengers. Characters remain seated while boat moves horizontally across the water.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7178040" y="5948680"/>
            <a:ext cx="8303260" cy="1432560"/>
          </a:xfrm>
          <a:custGeom>
            <a:avLst/>
            <a:gdLst/>
            <a:ahLst/>
            <a:cxnLst/>
            <a:rect l="l" t="t" r="r" b="b"/>
            <a:pathLst>
              <a:path w="8303260" h="1432560">
                <a:moveTo>
                  <a:pt x="50799" y="0"/>
                </a:moveTo>
                <a:lnTo>
                  <a:pt x="8252461" y="0"/>
                </a:lnTo>
                <a:cubicBezTo>
                  <a:pt x="8280517" y="0"/>
                  <a:pt x="8303260" y="22743"/>
                  <a:pt x="8303260" y="50799"/>
                </a:cubicBezTo>
                <a:lnTo>
                  <a:pt x="8303260" y="1381761"/>
                </a:lnTo>
                <a:cubicBezTo>
                  <a:pt x="8303260" y="1409817"/>
                  <a:pt x="8280517" y="1432560"/>
                  <a:pt x="8252461" y="1432560"/>
                </a:cubicBezTo>
                <a:lnTo>
                  <a:pt x="50799" y="1432560"/>
                </a:lnTo>
                <a:cubicBezTo>
                  <a:pt x="22743" y="1432560"/>
                  <a:pt x="0" y="1409817"/>
                  <a:pt x="0" y="1381761"/>
                </a:cubicBezTo>
                <a:lnTo>
                  <a:pt x="0" y="50799"/>
                </a:lnTo>
                <a:cubicBezTo>
                  <a:pt x="0" y="22743"/>
                  <a:pt x="22743" y="0"/>
                  <a:pt x="50799" y="0"/>
                </a:cubicBezTo>
                <a:close/>
              </a:path>
            </a:pathLst>
          </a:custGeom>
          <a:solidFill>
            <a:srgbClr val="E59F54">
              <a:alpha val="10196"/>
            </a:srgbClr>
          </a:solidFill>
          <a:ln w="10160">
            <a:solidFill>
              <a:srgbClr val="E59F54">
                <a:alpha val="30196"/>
              </a:srgbClr>
            </a:solidFill>
            <a:prstDash val="solid"/>
          </a:ln>
        </p:spPr>
      </p:sp>
      <p:sp>
        <p:nvSpPr>
          <p:cNvPr id="43" name="Shape 41"/>
          <p:cNvSpPr/>
          <p:nvPr/>
        </p:nvSpPr>
        <p:spPr>
          <a:xfrm>
            <a:off x="7386320" y="6156958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E59F54"/>
          </a:solidFill>
          <a:ln/>
        </p:spPr>
      </p:sp>
      <p:sp>
        <p:nvSpPr>
          <p:cNvPr id="44" name="Text 42"/>
          <p:cNvSpPr/>
          <p:nvPr/>
        </p:nvSpPr>
        <p:spPr>
          <a:xfrm>
            <a:off x="7335520" y="6156958"/>
            <a:ext cx="508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7945120" y="6182358"/>
            <a:ext cx="1866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Disembark Phase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7386320" y="6664958"/>
            <a:ext cx="7975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Characters exit boat to destination bank. Animation calculates target positions based on existing characters on destination.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7178040" y="7594607"/>
            <a:ext cx="8303260" cy="835660"/>
          </a:xfrm>
          <a:custGeom>
            <a:avLst/>
            <a:gdLst/>
            <a:ahLst/>
            <a:cxnLst/>
            <a:rect l="l" t="t" r="r" b="b"/>
            <a:pathLst>
              <a:path w="8303260" h="835660">
                <a:moveTo>
                  <a:pt x="50800" y="0"/>
                </a:moveTo>
                <a:lnTo>
                  <a:pt x="8252460" y="0"/>
                </a:lnTo>
                <a:cubicBezTo>
                  <a:pt x="8280516" y="0"/>
                  <a:pt x="8303260" y="22744"/>
                  <a:pt x="8303260" y="50800"/>
                </a:cubicBezTo>
                <a:lnTo>
                  <a:pt x="8303260" y="784860"/>
                </a:lnTo>
                <a:cubicBezTo>
                  <a:pt x="8303260" y="812916"/>
                  <a:pt x="8280516" y="835660"/>
                  <a:pt x="8252460" y="835660"/>
                </a:cubicBezTo>
                <a:lnTo>
                  <a:pt x="50800" y="835660"/>
                </a:lnTo>
                <a:cubicBezTo>
                  <a:pt x="22744" y="835660"/>
                  <a:pt x="0" y="812916"/>
                  <a:pt x="0" y="78486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E59F54">
              <a:alpha val="10196"/>
            </a:srgbClr>
          </a:solidFill>
          <a:ln w="10160">
            <a:solidFill>
              <a:srgbClr val="E59F54">
                <a:alpha val="30196"/>
              </a:srgbClr>
            </a:solidFill>
            <a:prstDash val="solid"/>
          </a:ln>
        </p:spPr>
      </p:sp>
      <p:sp>
        <p:nvSpPr>
          <p:cNvPr id="48" name="Shape 46"/>
          <p:cNvSpPr/>
          <p:nvPr/>
        </p:nvSpPr>
        <p:spPr>
          <a:xfrm>
            <a:off x="7349808" y="7792727"/>
            <a:ext cx="200025" cy="177800"/>
          </a:xfrm>
          <a:custGeom>
            <a:avLst/>
            <a:gdLst/>
            <a:ahLst/>
            <a:cxnLst/>
            <a:rect l="l" t="t" r="r" b="b"/>
            <a:pathLst>
              <a:path w="200025" h="177800">
                <a:moveTo>
                  <a:pt x="125293" y="417"/>
                </a:moveTo>
                <a:cubicBezTo>
                  <a:pt x="119390" y="-1285"/>
                  <a:pt x="113243" y="2153"/>
                  <a:pt x="111542" y="8057"/>
                </a:cubicBezTo>
                <a:lnTo>
                  <a:pt x="67092" y="163632"/>
                </a:lnTo>
                <a:cubicBezTo>
                  <a:pt x="65390" y="169535"/>
                  <a:pt x="68828" y="175682"/>
                  <a:pt x="74732" y="177383"/>
                </a:cubicBezTo>
                <a:cubicBezTo>
                  <a:pt x="80635" y="179085"/>
                  <a:pt x="86782" y="175647"/>
                  <a:pt x="88483" y="169743"/>
                </a:cubicBezTo>
                <a:lnTo>
                  <a:pt x="132933" y="14168"/>
                </a:lnTo>
                <a:cubicBezTo>
                  <a:pt x="134635" y="8265"/>
                  <a:pt x="131197" y="2118"/>
                  <a:pt x="125293" y="417"/>
                </a:cubicBezTo>
                <a:close/>
                <a:moveTo>
                  <a:pt x="147727" y="47680"/>
                </a:moveTo>
                <a:cubicBezTo>
                  <a:pt x="143386" y="52020"/>
                  <a:pt x="143386" y="59070"/>
                  <a:pt x="147727" y="63411"/>
                </a:cubicBezTo>
                <a:lnTo>
                  <a:pt x="173216" y="88900"/>
                </a:lnTo>
                <a:lnTo>
                  <a:pt x="147727" y="114389"/>
                </a:lnTo>
                <a:cubicBezTo>
                  <a:pt x="143386" y="118730"/>
                  <a:pt x="143386" y="125780"/>
                  <a:pt x="147727" y="130120"/>
                </a:cubicBezTo>
                <a:cubicBezTo>
                  <a:pt x="152068" y="134461"/>
                  <a:pt x="159117" y="134461"/>
                  <a:pt x="163458" y="130120"/>
                </a:cubicBezTo>
                <a:lnTo>
                  <a:pt x="196795" y="96783"/>
                </a:lnTo>
                <a:cubicBezTo>
                  <a:pt x="201136" y="92442"/>
                  <a:pt x="201136" y="85393"/>
                  <a:pt x="196795" y="81052"/>
                </a:cubicBezTo>
                <a:lnTo>
                  <a:pt x="163458" y="47714"/>
                </a:lnTo>
                <a:cubicBezTo>
                  <a:pt x="159117" y="43373"/>
                  <a:pt x="152068" y="43373"/>
                  <a:pt x="147727" y="47714"/>
                </a:cubicBezTo>
                <a:close/>
                <a:moveTo>
                  <a:pt x="52333" y="47680"/>
                </a:moveTo>
                <a:cubicBezTo>
                  <a:pt x="47992" y="43339"/>
                  <a:pt x="40943" y="43339"/>
                  <a:pt x="36602" y="47680"/>
                </a:cubicBezTo>
                <a:lnTo>
                  <a:pt x="3264" y="81017"/>
                </a:lnTo>
                <a:cubicBezTo>
                  <a:pt x="-1077" y="85358"/>
                  <a:pt x="-1077" y="92407"/>
                  <a:pt x="3264" y="96748"/>
                </a:cubicBezTo>
                <a:lnTo>
                  <a:pt x="36602" y="130086"/>
                </a:lnTo>
                <a:cubicBezTo>
                  <a:pt x="40943" y="134427"/>
                  <a:pt x="47992" y="134427"/>
                  <a:pt x="52333" y="130086"/>
                </a:cubicBezTo>
                <a:cubicBezTo>
                  <a:pt x="56674" y="125745"/>
                  <a:pt x="56674" y="118695"/>
                  <a:pt x="52333" y="114355"/>
                </a:cubicBezTo>
                <a:lnTo>
                  <a:pt x="26844" y="88900"/>
                </a:lnTo>
                <a:lnTo>
                  <a:pt x="52298" y="63411"/>
                </a:lnTo>
                <a:cubicBezTo>
                  <a:pt x="56639" y="59070"/>
                  <a:pt x="56639" y="52020"/>
                  <a:pt x="52298" y="47680"/>
                </a:cubicBezTo>
                <a:close/>
              </a:path>
            </a:pathLst>
          </a:custGeom>
          <a:solidFill>
            <a:srgbClr val="E59F54"/>
          </a:solidFill>
          <a:ln/>
        </p:spPr>
      </p:sp>
      <p:sp>
        <p:nvSpPr>
          <p:cNvPr id="49" name="Text 47"/>
          <p:cNvSpPr/>
          <p:nvPr/>
        </p:nvSpPr>
        <p:spPr>
          <a:xfrm>
            <a:off x="7665720" y="7752085"/>
            <a:ext cx="7747000" cy="520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Implementation:</a:t>
            </a:r>
            <a:pPr>
              <a:lnSpc>
                <a:spcPct val="12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Uses </a:t>
            </a:r>
            <a:pPr>
              <a:lnSpc>
                <a:spcPct val="120000"/>
              </a:lnSpc>
            </a:pPr>
            <a:r>
              <a:rPr lang="en-US" sz="1400" dirty="0">
                <a:solidFill>
                  <a:srgbClr val="E59F5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root.after(20, ...)</a:t>
            </a:r>
            <a:pPr>
              <a:lnSpc>
                <a:spcPct val="12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for smooth 50 FPS animation with configurable speed and pause/resume functionality.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1A1D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08000"/>
            <a:ext cx="15341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spc="80" kern="0" dirty="0">
                <a:solidFill>
                  <a:srgbClr val="E59F5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USER EXPERIENCE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508000" y="914400"/>
            <a:ext cx="15468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Interactive Controls &amp; Features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08000" y="1574800"/>
            <a:ext cx="1016000" cy="50800"/>
          </a:xfrm>
          <a:custGeom>
            <a:avLst/>
            <a:gdLst/>
            <a:ahLst/>
            <a:cxnLst/>
            <a:rect l="l" t="t" r="r" b="b"/>
            <a:pathLst>
              <a:path w="1016000" h="50800">
                <a:moveTo>
                  <a:pt x="0" y="0"/>
                </a:moveTo>
                <a:lnTo>
                  <a:pt x="1016000" y="0"/>
                </a:lnTo>
                <a:lnTo>
                  <a:pt x="10160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E59F54"/>
          </a:solidFill>
          <a:ln/>
        </p:spPr>
      </p:sp>
      <p:sp>
        <p:nvSpPr>
          <p:cNvPr id="5" name="Shape 3"/>
          <p:cNvSpPr/>
          <p:nvPr/>
        </p:nvSpPr>
        <p:spPr>
          <a:xfrm>
            <a:off x="513080" y="1935480"/>
            <a:ext cx="7452360" cy="3007360"/>
          </a:xfrm>
          <a:custGeom>
            <a:avLst/>
            <a:gdLst/>
            <a:ahLst/>
            <a:cxnLst/>
            <a:rect l="l" t="t" r="r" b="b"/>
            <a:pathLst>
              <a:path w="7452360" h="3007360">
                <a:moveTo>
                  <a:pt x="101589" y="0"/>
                </a:moveTo>
                <a:lnTo>
                  <a:pt x="7350771" y="0"/>
                </a:lnTo>
                <a:cubicBezTo>
                  <a:pt x="7406877" y="0"/>
                  <a:pt x="7452360" y="45483"/>
                  <a:pt x="7452360" y="101589"/>
                </a:cubicBezTo>
                <a:lnTo>
                  <a:pt x="7452360" y="2905771"/>
                </a:lnTo>
                <a:cubicBezTo>
                  <a:pt x="7452360" y="2961877"/>
                  <a:pt x="7406877" y="3007360"/>
                  <a:pt x="7350771" y="3007360"/>
                </a:cubicBezTo>
                <a:lnTo>
                  <a:pt x="101589" y="3007360"/>
                </a:lnTo>
                <a:cubicBezTo>
                  <a:pt x="45483" y="3007360"/>
                  <a:pt x="0" y="2961877"/>
                  <a:pt x="0" y="2905771"/>
                </a:cubicBezTo>
                <a:lnTo>
                  <a:pt x="0" y="101589"/>
                </a:lnTo>
                <a:cubicBezTo>
                  <a:pt x="0" y="45483"/>
                  <a:pt x="45483" y="0"/>
                  <a:pt x="101589" y="0"/>
                </a:cubicBezTo>
                <a:close/>
              </a:path>
            </a:pathLst>
          </a:custGeom>
          <a:solidFill>
            <a:srgbClr val="E59F54">
              <a:alpha val="10196"/>
            </a:srgbClr>
          </a:solidFill>
          <a:ln w="10160">
            <a:solidFill>
              <a:srgbClr val="E59F54">
                <a:alpha val="3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819785" y="2245358"/>
            <a:ext cx="222250" cy="254000"/>
          </a:xfrm>
          <a:custGeom>
            <a:avLst/>
            <a:gdLst/>
            <a:ahLst/>
            <a:cxnLst/>
            <a:rect l="l" t="t" r="r" b="b"/>
            <a:pathLst>
              <a:path w="222250" h="254000">
                <a:moveTo>
                  <a:pt x="38348" y="1240"/>
                </a:moveTo>
                <a:cubicBezTo>
                  <a:pt x="42366" y="-794"/>
                  <a:pt x="47228" y="-347"/>
                  <a:pt x="50800" y="2381"/>
                </a:cubicBezTo>
                <a:lnTo>
                  <a:pt x="209550" y="121394"/>
                </a:lnTo>
                <a:cubicBezTo>
                  <a:pt x="213668" y="124470"/>
                  <a:pt x="215305" y="129828"/>
                  <a:pt x="213717" y="134689"/>
                </a:cubicBezTo>
                <a:cubicBezTo>
                  <a:pt x="212130" y="139551"/>
                  <a:pt x="207566" y="142825"/>
                  <a:pt x="202406" y="142825"/>
                </a:cubicBezTo>
                <a:lnTo>
                  <a:pt x="126851" y="142825"/>
                </a:lnTo>
                <a:lnTo>
                  <a:pt x="170954" y="230981"/>
                </a:lnTo>
                <a:cubicBezTo>
                  <a:pt x="174873" y="238820"/>
                  <a:pt x="171698" y="248345"/>
                  <a:pt x="163860" y="252264"/>
                </a:cubicBezTo>
                <a:cubicBezTo>
                  <a:pt x="156021" y="256183"/>
                  <a:pt x="146496" y="253008"/>
                  <a:pt x="142577" y="245170"/>
                </a:cubicBezTo>
                <a:lnTo>
                  <a:pt x="98475" y="157014"/>
                </a:lnTo>
                <a:lnTo>
                  <a:pt x="53181" y="217438"/>
                </a:lnTo>
                <a:cubicBezTo>
                  <a:pt x="50105" y="221555"/>
                  <a:pt x="44748" y="223193"/>
                  <a:pt x="39886" y="221605"/>
                </a:cubicBezTo>
                <a:cubicBezTo>
                  <a:pt x="35024" y="220018"/>
                  <a:pt x="31750" y="215454"/>
                  <a:pt x="31750" y="210344"/>
                </a:cubicBezTo>
                <a:lnTo>
                  <a:pt x="31750" y="11906"/>
                </a:lnTo>
                <a:cubicBezTo>
                  <a:pt x="31750" y="7392"/>
                  <a:pt x="34280" y="3274"/>
                  <a:pt x="38348" y="1240"/>
                </a:cubicBezTo>
                <a:close/>
              </a:path>
            </a:pathLst>
          </a:custGeom>
          <a:solidFill>
            <a:srgbClr val="E59F54"/>
          </a:solidFill>
          <a:ln/>
        </p:spPr>
      </p:sp>
      <p:sp>
        <p:nvSpPr>
          <p:cNvPr id="7" name="Text 5"/>
          <p:cNvSpPr/>
          <p:nvPr/>
        </p:nvSpPr>
        <p:spPr>
          <a:xfrm>
            <a:off x="1089660" y="2194558"/>
            <a:ext cx="6743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59F5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User Interactions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772160" y="2702558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4F6D7A"/>
          </a:solidFill>
          <a:ln/>
        </p:spPr>
      </p:sp>
      <p:sp>
        <p:nvSpPr>
          <p:cNvPr id="9" name="Shape 7"/>
          <p:cNvSpPr/>
          <p:nvPr/>
        </p:nvSpPr>
        <p:spPr>
          <a:xfrm>
            <a:off x="900748" y="2816858"/>
            <a:ext cx="155575" cy="177800"/>
          </a:xfrm>
          <a:custGeom>
            <a:avLst/>
            <a:gdLst/>
            <a:ahLst/>
            <a:cxnLst/>
            <a:rect l="l" t="t" r="r" b="b"/>
            <a:pathLst>
              <a:path w="155575" h="177800">
                <a:moveTo>
                  <a:pt x="44450" y="13891"/>
                </a:moveTo>
                <a:cubicBezTo>
                  <a:pt x="44450" y="6216"/>
                  <a:pt x="50666" y="0"/>
                  <a:pt x="58341" y="0"/>
                </a:cubicBezTo>
                <a:cubicBezTo>
                  <a:pt x="66015" y="0"/>
                  <a:pt x="72231" y="6216"/>
                  <a:pt x="72231" y="13891"/>
                </a:cubicBezTo>
                <a:lnTo>
                  <a:pt x="72231" y="65355"/>
                </a:lnTo>
                <a:cubicBezTo>
                  <a:pt x="75183" y="62716"/>
                  <a:pt x="79072" y="61119"/>
                  <a:pt x="83344" y="61119"/>
                </a:cubicBezTo>
                <a:cubicBezTo>
                  <a:pt x="90497" y="61119"/>
                  <a:pt x="96609" y="65633"/>
                  <a:pt x="98971" y="71953"/>
                </a:cubicBezTo>
                <a:cubicBezTo>
                  <a:pt x="102027" y="68724"/>
                  <a:pt x="106333" y="66675"/>
                  <a:pt x="111125" y="66675"/>
                </a:cubicBezTo>
                <a:cubicBezTo>
                  <a:pt x="119911" y="66675"/>
                  <a:pt x="127099" y="73447"/>
                  <a:pt x="127759" y="82059"/>
                </a:cubicBezTo>
                <a:cubicBezTo>
                  <a:pt x="130711" y="79385"/>
                  <a:pt x="134635" y="77788"/>
                  <a:pt x="138906" y="77788"/>
                </a:cubicBezTo>
                <a:cubicBezTo>
                  <a:pt x="148109" y="77788"/>
                  <a:pt x="155575" y="85254"/>
                  <a:pt x="155575" y="94456"/>
                </a:cubicBezTo>
                <a:lnTo>
                  <a:pt x="155575" y="133350"/>
                </a:lnTo>
                <a:cubicBezTo>
                  <a:pt x="155575" y="157902"/>
                  <a:pt x="135677" y="177800"/>
                  <a:pt x="111125" y="177800"/>
                </a:cubicBezTo>
                <a:lnTo>
                  <a:pt x="81503" y="177800"/>
                </a:lnTo>
                <a:cubicBezTo>
                  <a:pt x="79767" y="177800"/>
                  <a:pt x="78065" y="177696"/>
                  <a:pt x="76398" y="177453"/>
                </a:cubicBezTo>
                <a:cubicBezTo>
                  <a:pt x="57195" y="175508"/>
                  <a:pt x="39519" y="165646"/>
                  <a:pt x="27781" y="150019"/>
                </a:cubicBezTo>
                <a:lnTo>
                  <a:pt x="2778" y="116681"/>
                </a:lnTo>
                <a:cubicBezTo>
                  <a:pt x="-1841" y="110535"/>
                  <a:pt x="-590" y="101853"/>
                  <a:pt x="5556" y="97234"/>
                </a:cubicBezTo>
                <a:cubicBezTo>
                  <a:pt x="11703" y="92616"/>
                  <a:pt x="20384" y="93866"/>
                  <a:pt x="25003" y="100013"/>
                </a:cubicBezTo>
                <a:lnTo>
                  <a:pt x="44450" y="125953"/>
                </a:lnTo>
                <a:lnTo>
                  <a:pt x="44450" y="13891"/>
                </a:lnTo>
                <a:close/>
                <a:moveTo>
                  <a:pt x="83344" y="105569"/>
                </a:moveTo>
                <a:cubicBezTo>
                  <a:pt x="83344" y="102513"/>
                  <a:pt x="80843" y="100013"/>
                  <a:pt x="77788" y="100013"/>
                </a:cubicBezTo>
                <a:cubicBezTo>
                  <a:pt x="74732" y="100013"/>
                  <a:pt x="72231" y="102513"/>
                  <a:pt x="72231" y="105569"/>
                </a:cubicBezTo>
                <a:lnTo>
                  <a:pt x="72231" y="138906"/>
                </a:lnTo>
                <a:cubicBezTo>
                  <a:pt x="72231" y="141962"/>
                  <a:pt x="74732" y="144463"/>
                  <a:pt x="77788" y="144463"/>
                </a:cubicBezTo>
                <a:cubicBezTo>
                  <a:pt x="80843" y="144463"/>
                  <a:pt x="83344" y="141962"/>
                  <a:pt x="83344" y="138906"/>
                </a:cubicBezTo>
                <a:lnTo>
                  <a:pt x="83344" y="105569"/>
                </a:lnTo>
                <a:close/>
                <a:moveTo>
                  <a:pt x="100013" y="100013"/>
                </a:moveTo>
                <a:cubicBezTo>
                  <a:pt x="96957" y="100013"/>
                  <a:pt x="94456" y="102513"/>
                  <a:pt x="94456" y="105569"/>
                </a:cubicBezTo>
                <a:lnTo>
                  <a:pt x="94456" y="138906"/>
                </a:lnTo>
                <a:cubicBezTo>
                  <a:pt x="94456" y="141962"/>
                  <a:pt x="96957" y="144463"/>
                  <a:pt x="100013" y="144463"/>
                </a:cubicBezTo>
                <a:cubicBezTo>
                  <a:pt x="103068" y="144463"/>
                  <a:pt x="105569" y="141962"/>
                  <a:pt x="105569" y="138906"/>
                </a:cubicBezTo>
                <a:lnTo>
                  <a:pt x="105569" y="105569"/>
                </a:lnTo>
                <a:cubicBezTo>
                  <a:pt x="105569" y="102513"/>
                  <a:pt x="103068" y="100013"/>
                  <a:pt x="100013" y="100013"/>
                </a:cubicBezTo>
                <a:close/>
                <a:moveTo>
                  <a:pt x="127794" y="105569"/>
                </a:moveTo>
                <a:cubicBezTo>
                  <a:pt x="127794" y="102513"/>
                  <a:pt x="125293" y="100013"/>
                  <a:pt x="122238" y="100013"/>
                </a:cubicBezTo>
                <a:cubicBezTo>
                  <a:pt x="119182" y="100013"/>
                  <a:pt x="116681" y="102513"/>
                  <a:pt x="116681" y="105569"/>
                </a:cubicBezTo>
                <a:lnTo>
                  <a:pt x="116681" y="138906"/>
                </a:lnTo>
                <a:cubicBezTo>
                  <a:pt x="116681" y="141962"/>
                  <a:pt x="119182" y="144463"/>
                  <a:pt x="122238" y="144463"/>
                </a:cubicBezTo>
                <a:cubicBezTo>
                  <a:pt x="125293" y="144463"/>
                  <a:pt x="127794" y="141962"/>
                  <a:pt x="127794" y="138906"/>
                </a:cubicBezTo>
                <a:lnTo>
                  <a:pt x="127794" y="105569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0" name="Text 8"/>
          <p:cNvSpPr/>
          <p:nvPr/>
        </p:nvSpPr>
        <p:spPr>
          <a:xfrm>
            <a:off x="1330960" y="2702558"/>
            <a:ext cx="3746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Algorithm Selection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330960" y="3007358"/>
            <a:ext cx="3733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Click algorithm buttons to run individual solvers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772160" y="3413758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4F6D7A"/>
          </a:solidFill>
          <a:ln/>
        </p:spPr>
      </p:sp>
      <p:sp>
        <p:nvSpPr>
          <p:cNvPr id="13" name="Shape 11"/>
          <p:cNvSpPr/>
          <p:nvPr/>
        </p:nvSpPr>
        <p:spPr>
          <a:xfrm>
            <a:off x="889635" y="3528058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11112" y="11112"/>
                </a:moveTo>
                <a:cubicBezTo>
                  <a:pt x="17259" y="11112"/>
                  <a:pt x="22225" y="16078"/>
                  <a:pt x="22225" y="22225"/>
                </a:cubicBezTo>
                <a:lnTo>
                  <a:pt x="22225" y="138906"/>
                </a:lnTo>
                <a:cubicBezTo>
                  <a:pt x="22225" y="141962"/>
                  <a:pt x="24725" y="144463"/>
                  <a:pt x="27781" y="144463"/>
                </a:cubicBezTo>
                <a:lnTo>
                  <a:pt x="166688" y="144463"/>
                </a:lnTo>
                <a:cubicBezTo>
                  <a:pt x="172834" y="144463"/>
                  <a:pt x="177800" y="149428"/>
                  <a:pt x="177800" y="155575"/>
                </a:cubicBezTo>
                <a:cubicBezTo>
                  <a:pt x="177800" y="161722"/>
                  <a:pt x="172834" y="166688"/>
                  <a:pt x="166688" y="166688"/>
                </a:cubicBezTo>
                <a:lnTo>
                  <a:pt x="27781" y="166688"/>
                </a:lnTo>
                <a:cubicBezTo>
                  <a:pt x="12432" y="166688"/>
                  <a:pt x="0" y="154255"/>
                  <a:pt x="0" y="138906"/>
                </a:cubicBezTo>
                <a:lnTo>
                  <a:pt x="0" y="22225"/>
                </a:lnTo>
                <a:cubicBezTo>
                  <a:pt x="0" y="16078"/>
                  <a:pt x="4966" y="11112"/>
                  <a:pt x="11112" y="11112"/>
                </a:cubicBezTo>
                <a:close/>
                <a:moveTo>
                  <a:pt x="44450" y="33337"/>
                </a:moveTo>
                <a:cubicBezTo>
                  <a:pt x="44450" y="27191"/>
                  <a:pt x="49416" y="22225"/>
                  <a:pt x="55563" y="22225"/>
                </a:cubicBezTo>
                <a:lnTo>
                  <a:pt x="122238" y="22225"/>
                </a:lnTo>
                <a:cubicBezTo>
                  <a:pt x="128384" y="22225"/>
                  <a:pt x="133350" y="27191"/>
                  <a:pt x="133350" y="33337"/>
                </a:cubicBezTo>
                <a:cubicBezTo>
                  <a:pt x="133350" y="39484"/>
                  <a:pt x="128384" y="44450"/>
                  <a:pt x="122238" y="44450"/>
                </a:cubicBezTo>
                <a:lnTo>
                  <a:pt x="55563" y="44450"/>
                </a:lnTo>
                <a:cubicBezTo>
                  <a:pt x="49416" y="44450"/>
                  <a:pt x="44450" y="39484"/>
                  <a:pt x="44450" y="33337"/>
                </a:cubicBezTo>
                <a:close/>
                <a:moveTo>
                  <a:pt x="55563" y="61119"/>
                </a:moveTo>
                <a:lnTo>
                  <a:pt x="100013" y="61119"/>
                </a:lnTo>
                <a:cubicBezTo>
                  <a:pt x="106159" y="61119"/>
                  <a:pt x="111125" y="66085"/>
                  <a:pt x="111125" y="72231"/>
                </a:cubicBezTo>
                <a:cubicBezTo>
                  <a:pt x="111125" y="78378"/>
                  <a:pt x="106159" y="83344"/>
                  <a:pt x="100013" y="83344"/>
                </a:cubicBezTo>
                <a:lnTo>
                  <a:pt x="55563" y="83344"/>
                </a:lnTo>
                <a:cubicBezTo>
                  <a:pt x="49416" y="83344"/>
                  <a:pt x="44450" y="78378"/>
                  <a:pt x="44450" y="72231"/>
                </a:cubicBezTo>
                <a:cubicBezTo>
                  <a:pt x="44450" y="66085"/>
                  <a:pt x="49416" y="61119"/>
                  <a:pt x="55563" y="61119"/>
                </a:cubicBezTo>
                <a:close/>
                <a:moveTo>
                  <a:pt x="55563" y="100013"/>
                </a:moveTo>
                <a:lnTo>
                  <a:pt x="144463" y="100013"/>
                </a:lnTo>
                <a:cubicBezTo>
                  <a:pt x="150609" y="100013"/>
                  <a:pt x="155575" y="104978"/>
                  <a:pt x="155575" y="111125"/>
                </a:cubicBezTo>
                <a:cubicBezTo>
                  <a:pt x="155575" y="117272"/>
                  <a:pt x="150609" y="122238"/>
                  <a:pt x="144463" y="122238"/>
                </a:cubicBezTo>
                <a:lnTo>
                  <a:pt x="55563" y="122238"/>
                </a:lnTo>
                <a:cubicBezTo>
                  <a:pt x="49416" y="122238"/>
                  <a:pt x="44450" y="117272"/>
                  <a:pt x="44450" y="111125"/>
                </a:cubicBezTo>
                <a:cubicBezTo>
                  <a:pt x="44450" y="104978"/>
                  <a:pt x="49416" y="100013"/>
                  <a:pt x="55563" y="100013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4" name="Text 12"/>
          <p:cNvSpPr/>
          <p:nvPr/>
        </p:nvSpPr>
        <p:spPr>
          <a:xfrm>
            <a:off x="1330960" y="3413758"/>
            <a:ext cx="3962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Comparison Mode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330960" y="3718558"/>
            <a:ext cx="3949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"Compare All" runs all 5 algorithms simultaneously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772160" y="4124958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4F6D7A"/>
          </a:solidFill>
          <a:ln/>
        </p:spPr>
      </p:sp>
      <p:sp>
        <p:nvSpPr>
          <p:cNvPr id="17" name="Shape 15"/>
          <p:cNvSpPr/>
          <p:nvPr/>
        </p:nvSpPr>
        <p:spPr>
          <a:xfrm>
            <a:off x="900748" y="4239258"/>
            <a:ext cx="155575" cy="177800"/>
          </a:xfrm>
          <a:custGeom>
            <a:avLst/>
            <a:gdLst/>
            <a:ahLst/>
            <a:cxnLst/>
            <a:rect l="l" t="t" r="r" b="b"/>
            <a:pathLst>
              <a:path w="155575" h="177800">
                <a:moveTo>
                  <a:pt x="31671" y="12814"/>
                </a:moveTo>
                <a:cubicBezTo>
                  <a:pt x="27365" y="10453"/>
                  <a:pt x="22156" y="10557"/>
                  <a:pt x="17919" y="13057"/>
                </a:cubicBezTo>
                <a:cubicBezTo>
                  <a:pt x="13682" y="15558"/>
                  <a:pt x="11112" y="20107"/>
                  <a:pt x="11112" y="25003"/>
                </a:cubicBezTo>
                <a:lnTo>
                  <a:pt x="11112" y="152797"/>
                </a:lnTo>
                <a:cubicBezTo>
                  <a:pt x="11112" y="157693"/>
                  <a:pt x="13717" y="162243"/>
                  <a:pt x="17919" y="164743"/>
                </a:cubicBezTo>
                <a:cubicBezTo>
                  <a:pt x="22121" y="167243"/>
                  <a:pt x="27365" y="167347"/>
                  <a:pt x="31671" y="164986"/>
                </a:cubicBezTo>
                <a:lnTo>
                  <a:pt x="148352" y="101089"/>
                </a:lnTo>
                <a:cubicBezTo>
                  <a:pt x="152797" y="98658"/>
                  <a:pt x="155575" y="93970"/>
                  <a:pt x="155575" y="88900"/>
                </a:cubicBezTo>
                <a:cubicBezTo>
                  <a:pt x="155575" y="83830"/>
                  <a:pt x="152797" y="79142"/>
                  <a:pt x="148352" y="76711"/>
                </a:cubicBezTo>
                <a:lnTo>
                  <a:pt x="31671" y="12814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8" name="Text 16"/>
          <p:cNvSpPr/>
          <p:nvPr/>
        </p:nvSpPr>
        <p:spPr>
          <a:xfrm>
            <a:off x="1330960" y="4124958"/>
            <a:ext cx="4000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Animation Controls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330960" y="4429758"/>
            <a:ext cx="3987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Pause/resume simulation, restart current algorithm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513080" y="5156207"/>
            <a:ext cx="7452360" cy="2283460"/>
          </a:xfrm>
          <a:custGeom>
            <a:avLst/>
            <a:gdLst/>
            <a:ahLst/>
            <a:cxnLst/>
            <a:rect l="l" t="t" r="r" b="b"/>
            <a:pathLst>
              <a:path w="7452360" h="2283460">
                <a:moveTo>
                  <a:pt x="101591" y="0"/>
                </a:moveTo>
                <a:lnTo>
                  <a:pt x="7350769" y="0"/>
                </a:lnTo>
                <a:cubicBezTo>
                  <a:pt x="7406876" y="0"/>
                  <a:pt x="7452360" y="45484"/>
                  <a:pt x="7452360" y="101591"/>
                </a:cubicBezTo>
                <a:lnTo>
                  <a:pt x="7452360" y="2181869"/>
                </a:lnTo>
                <a:cubicBezTo>
                  <a:pt x="7452360" y="2237976"/>
                  <a:pt x="7406876" y="2283460"/>
                  <a:pt x="7350769" y="2283460"/>
                </a:cubicBezTo>
                <a:lnTo>
                  <a:pt x="101591" y="2283460"/>
                </a:lnTo>
                <a:cubicBezTo>
                  <a:pt x="45521" y="2283460"/>
                  <a:pt x="0" y="2237939"/>
                  <a:pt x="0" y="2181869"/>
                </a:cubicBezTo>
                <a:lnTo>
                  <a:pt x="0" y="101591"/>
                </a:lnTo>
                <a:cubicBezTo>
                  <a:pt x="0" y="45521"/>
                  <a:pt x="45521" y="0"/>
                  <a:pt x="101591" y="0"/>
                </a:cubicBezTo>
                <a:close/>
              </a:path>
            </a:pathLst>
          </a:custGeom>
          <a:solidFill>
            <a:srgbClr val="4F6D7A">
              <a:alpha val="10196"/>
            </a:srgbClr>
          </a:solidFill>
          <a:ln w="10160">
            <a:solidFill>
              <a:srgbClr val="4F6D7A">
                <a:alpha val="30196"/>
              </a:srgbClr>
            </a:solidFill>
            <a:prstDash val="solid"/>
          </a:ln>
        </p:spPr>
      </p:sp>
      <p:sp>
        <p:nvSpPr>
          <p:cNvPr id="21" name="Shape 19"/>
          <p:cNvSpPr/>
          <p:nvPr/>
        </p:nvSpPr>
        <p:spPr>
          <a:xfrm>
            <a:off x="803910" y="5466085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254000"/>
                </a:moveTo>
                <a:cubicBezTo>
                  <a:pt x="197093" y="254000"/>
                  <a:pt x="254000" y="197093"/>
                  <a:pt x="254000" y="127000"/>
                </a:cubicBezTo>
                <a:cubicBezTo>
                  <a:pt x="254000" y="56907"/>
                  <a:pt x="197093" y="0"/>
                  <a:pt x="127000" y="0"/>
                </a:cubicBezTo>
                <a:cubicBezTo>
                  <a:pt x="56907" y="0"/>
                  <a:pt x="0" y="56907"/>
                  <a:pt x="0" y="127000"/>
                </a:cubicBezTo>
                <a:cubicBezTo>
                  <a:pt x="0" y="197093"/>
                  <a:pt x="56907" y="254000"/>
                  <a:pt x="127000" y="254000"/>
                </a:cubicBezTo>
                <a:close/>
                <a:moveTo>
                  <a:pt x="111125" y="79375"/>
                </a:moveTo>
                <a:cubicBezTo>
                  <a:pt x="111125" y="70613"/>
                  <a:pt x="118238" y="63500"/>
                  <a:pt x="127000" y="63500"/>
                </a:cubicBezTo>
                <a:cubicBezTo>
                  <a:pt x="135762" y="63500"/>
                  <a:pt x="142875" y="70613"/>
                  <a:pt x="142875" y="79375"/>
                </a:cubicBezTo>
                <a:cubicBezTo>
                  <a:pt x="142875" y="88137"/>
                  <a:pt x="135762" y="95250"/>
                  <a:pt x="127000" y="95250"/>
                </a:cubicBezTo>
                <a:cubicBezTo>
                  <a:pt x="118238" y="95250"/>
                  <a:pt x="111125" y="88137"/>
                  <a:pt x="111125" y="79375"/>
                </a:cubicBezTo>
                <a:close/>
                <a:moveTo>
                  <a:pt x="107156" y="111125"/>
                </a:moveTo>
                <a:lnTo>
                  <a:pt x="130969" y="111125"/>
                </a:lnTo>
                <a:cubicBezTo>
                  <a:pt x="137567" y="111125"/>
                  <a:pt x="142875" y="116433"/>
                  <a:pt x="142875" y="123031"/>
                </a:cubicBezTo>
                <a:lnTo>
                  <a:pt x="142875" y="166688"/>
                </a:lnTo>
                <a:lnTo>
                  <a:pt x="146844" y="166688"/>
                </a:lnTo>
                <a:cubicBezTo>
                  <a:pt x="153442" y="166688"/>
                  <a:pt x="158750" y="171996"/>
                  <a:pt x="158750" y="178594"/>
                </a:cubicBezTo>
                <a:cubicBezTo>
                  <a:pt x="158750" y="185192"/>
                  <a:pt x="153442" y="190500"/>
                  <a:pt x="146844" y="190500"/>
                </a:cubicBezTo>
                <a:lnTo>
                  <a:pt x="107156" y="190500"/>
                </a:lnTo>
                <a:cubicBezTo>
                  <a:pt x="100558" y="190500"/>
                  <a:pt x="95250" y="185192"/>
                  <a:pt x="95250" y="178594"/>
                </a:cubicBezTo>
                <a:cubicBezTo>
                  <a:pt x="95250" y="171996"/>
                  <a:pt x="100558" y="166688"/>
                  <a:pt x="107156" y="166688"/>
                </a:cubicBezTo>
                <a:lnTo>
                  <a:pt x="119063" y="166688"/>
                </a:lnTo>
                <a:lnTo>
                  <a:pt x="119063" y="134938"/>
                </a:lnTo>
                <a:lnTo>
                  <a:pt x="107156" y="134938"/>
                </a:lnTo>
                <a:cubicBezTo>
                  <a:pt x="100558" y="134938"/>
                  <a:pt x="95250" y="129629"/>
                  <a:pt x="95250" y="123031"/>
                </a:cubicBezTo>
                <a:cubicBezTo>
                  <a:pt x="95250" y="116433"/>
                  <a:pt x="100558" y="111125"/>
                  <a:pt x="107156" y="111125"/>
                </a:cubicBezTo>
                <a:close/>
              </a:path>
            </a:pathLst>
          </a:custGeom>
          <a:solidFill>
            <a:srgbClr val="4F6D7A"/>
          </a:solidFill>
          <a:ln/>
        </p:spPr>
      </p:sp>
      <p:sp>
        <p:nvSpPr>
          <p:cNvPr id="22" name="Text 20"/>
          <p:cNvSpPr/>
          <p:nvPr/>
        </p:nvSpPr>
        <p:spPr>
          <a:xfrm>
            <a:off x="1089660" y="5415285"/>
            <a:ext cx="6743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4F6D7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Metrics Overlay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772160" y="5923285"/>
            <a:ext cx="7023100" cy="584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Real-time performance data display showing current algorithm, path length, nodes explored, and execution time.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777240" y="6658615"/>
            <a:ext cx="6931660" cy="518160"/>
          </a:xfrm>
          <a:custGeom>
            <a:avLst/>
            <a:gdLst/>
            <a:ahLst/>
            <a:cxnLst/>
            <a:rect l="l" t="t" r="r" b="b"/>
            <a:pathLst>
              <a:path w="6931660" h="518160">
                <a:moveTo>
                  <a:pt x="50800" y="0"/>
                </a:moveTo>
                <a:lnTo>
                  <a:pt x="6880860" y="0"/>
                </a:lnTo>
                <a:cubicBezTo>
                  <a:pt x="6908916" y="0"/>
                  <a:pt x="6931660" y="22744"/>
                  <a:pt x="6931660" y="50800"/>
                </a:cubicBezTo>
                <a:lnTo>
                  <a:pt x="6931660" y="467360"/>
                </a:lnTo>
                <a:cubicBezTo>
                  <a:pt x="6931660" y="495416"/>
                  <a:pt x="6908916" y="518160"/>
                  <a:pt x="6880860" y="518160"/>
                </a:cubicBezTo>
                <a:lnTo>
                  <a:pt x="50800" y="518160"/>
                </a:lnTo>
                <a:cubicBezTo>
                  <a:pt x="22744" y="518160"/>
                  <a:pt x="0" y="495416"/>
                  <a:pt x="0" y="467360"/>
                </a:cubicBezTo>
                <a:lnTo>
                  <a:pt x="0" y="50800"/>
                </a:lnTo>
                <a:cubicBezTo>
                  <a:pt x="0" y="22744"/>
                  <a:pt x="22744" y="0"/>
                  <a:pt x="50800" y="0"/>
                </a:cubicBezTo>
                <a:close/>
              </a:path>
            </a:pathLst>
          </a:custGeom>
          <a:solidFill>
            <a:srgbClr val="1A1D29">
              <a:alpha val="50196"/>
            </a:srgbClr>
          </a:solidFill>
          <a:ln w="10160">
            <a:solidFill>
              <a:srgbClr val="4F6D7A">
                <a:alpha val="20000"/>
              </a:srgbClr>
            </a:solidFill>
            <a:prstDash val="solid"/>
          </a:ln>
        </p:spPr>
      </p:sp>
      <p:sp>
        <p:nvSpPr>
          <p:cNvPr id="25" name="Text 23"/>
          <p:cNvSpPr/>
          <p:nvPr/>
        </p:nvSpPr>
        <p:spPr>
          <a:xfrm>
            <a:off x="934720" y="6816092"/>
            <a:ext cx="66929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Toggle:</a:t>
            </a:r>
            <a:pPr>
              <a:lnSpc>
                <a:spcPct val="110000"/>
              </a:lnSpc>
            </a:pPr>
            <a:r>
              <a:rPr lang="en-US" sz="12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Click "Metrics" button in top-left corner during simulation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8285480" y="1935480"/>
            <a:ext cx="7452360" cy="3172460"/>
          </a:xfrm>
          <a:custGeom>
            <a:avLst/>
            <a:gdLst/>
            <a:ahLst/>
            <a:cxnLst/>
            <a:rect l="l" t="t" r="r" b="b"/>
            <a:pathLst>
              <a:path w="7452360" h="3172460">
                <a:moveTo>
                  <a:pt x="101614" y="0"/>
                </a:moveTo>
                <a:lnTo>
                  <a:pt x="7350746" y="0"/>
                </a:lnTo>
                <a:cubicBezTo>
                  <a:pt x="7406866" y="0"/>
                  <a:pt x="7452360" y="45494"/>
                  <a:pt x="7452360" y="101614"/>
                </a:cubicBezTo>
                <a:lnTo>
                  <a:pt x="7452360" y="3070846"/>
                </a:lnTo>
                <a:cubicBezTo>
                  <a:pt x="7452360" y="3126966"/>
                  <a:pt x="7406866" y="3172460"/>
                  <a:pt x="7350746" y="3172460"/>
                </a:cubicBezTo>
                <a:lnTo>
                  <a:pt x="101614" y="3172460"/>
                </a:lnTo>
                <a:cubicBezTo>
                  <a:pt x="45494" y="3172460"/>
                  <a:pt x="0" y="3126966"/>
                  <a:pt x="0" y="3070846"/>
                </a:cubicBezTo>
                <a:lnTo>
                  <a:pt x="0" y="101614"/>
                </a:lnTo>
                <a:cubicBezTo>
                  <a:pt x="0" y="45494"/>
                  <a:pt x="45494" y="0"/>
                  <a:pt x="101614" y="0"/>
                </a:cubicBezTo>
                <a:close/>
              </a:path>
            </a:pathLst>
          </a:custGeom>
          <a:solidFill>
            <a:srgbClr val="4F6D7A">
              <a:alpha val="10196"/>
            </a:srgbClr>
          </a:solidFill>
          <a:ln w="10160">
            <a:solidFill>
              <a:srgbClr val="4F6D7A">
                <a:alpha val="30196"/>
              </a:srgbClr>
            </a:solidFill>
            <a:prstDash val="solid"/>
          </a:ln>
        </p:spPr>
      </p:sp>
      <p:sp>
        <p:nvSpPr>
          <p:cNvPr id="27" name="Shape 25"/>
          <p:cNvSpPr/>
          <p:nvPr/>
        </p:nvSpPr>
        <p:spPr>
          <a:xfrm>
            <a:off x="8544560" y="2245358"/>
            <a:ext cx="317500" cy="254000"/>
          </a:xfrm>
          <a:custGeom>
            <a:avLst/>
            <a:gdLst/>
            <a:ahLst/>
            <a:cxnLst/>
            <a:rect l="l" t="t" r="r" b="b"/>
            <a:pathLst>
              <a:path w="317500" h="254000">
                <a:moveTo>
                  <a:pt x="264716" y="16123"/>
                </a:moveTo>
                <a:cubicBezTo>
                  <a:pt x="259606" y="11956"/>
                  <a:pt x="252115" y="12750"/>
                  <a:pt x="247948" y="17859"/>
                </a:cubicBezTo>
                <a:cubicBezTo>
                  <a:pt x="243780" y="22969"/>
                  <a:pt x="244574" y="30460"/>
                  <a:pt x="249684" y="34627"/>
                </a:cubicBezTo>
                <a:cubicBezTo>
                  <a:pt x="276572" y="56455"/>
                  <a:pt x="293688" y="89694"/>
                  <a:pt x="293688" y="127000"/>
                </a:cubicBezTo>
                <a:cubicBezTo>
                  <a:pt x="293688" y="164306"/>
                  <a:pt x="276572" y="197545"/>
                  <a:pt x="249684" y="219422"/>
                </a:cubicBezTo>
                <a:cubicBezTo>
                  <a:pt x="244574" y="223589"/>
                  <a:pt x="243830" y="231080"/>
                  <a:pt x="247948" y="236190"/>
                </a:cubicBezTo>
                <a:cubicBezTo>
                  <a:pt x="252065" y="241300"/>
                  <a:pt x="259606" y="242044"/>
                  <a:pt x="264716" y="237927"/>
                </a:cubicBezTo>
                <a:cubicBezTo>
                  <a:pt x="296912" y="211683"/>
                  <a:pt x="317500" y="171748"/>
                  <a:pt x="317500" y="127000"/>
                </a:cubicBezTo>
                <a:cubicBezTo>
                  <a:pt x="317500" y="82252"/>
                  <a:pt x="296912" y="42267"/>
                  <a:pt x="264716" y="16123"/>
                </a:cubicBezTo>
                <a:close/>
                <a:moveTo>
                  <a:pt x="234702" y="53082"/>
                </a:moveTo>
                <a:cubicBezTo>
                  <a:pt x="229592" y="48915"/>
                  <a:pt x="222101" y="49709"/>
                  <a:pt x="217934" y="54818"/>
                </a:cubicBezTo>
                <a:cubicBezTo>
                  <a:pt x="213767" y="59928"/>
                  <a:pt x="214561" y="67419"/>
                  <a:pt x="219670" y="71586"/>
                </a:cubicBezTo>
                <a:cubicBezTo>
                  <a:pt x="235793" y="84683"/>
                  <a:pt x="246063" y="104626"/>
                  <a:pt x="246063" y="127000"/>
                </a:cubicBezTo>
                <a:cubicBezTo>
                  <a:pt x="246063" y="149374"/>
                  <a:pt x="235793" y="169317"/>
                  <a:pt x="219670" y="182463"/>
                </a:cubicBezTo>
                <a:cubicBezTo>
                  <a:pt x="214561" y="186630"/>
                  <a:pt x="213816" y="194121"/>
                  <a:pt x="217934" y="199231"/>
                </a:cubicBezTo>
                <a:cubicBezTo>
                  <a:pt x="222052" y="204341"/>
                  <a:pt x="229592" y="205085"/>
                  <a:pt x="234702" y="200968"/>
                </a:cubicBezTo>
                <a:cubicBezTo>
                  <a:pt x="256133" y="183505"/>
                  <a:pt x="269875" y="156865"/>
                  <a:pt x="269875" y="127050"/>
                </a:cubicBezTo>
                <a:cubicBezTo>
                  <a:pt x="269875" y="97234"/>
                  <a:pt x="256133" y="70594"/>
                  <a:pt x="234702" y="53132"/>
                </a:cubicBezTo>
                <a:close/>
                <a:moveTo>
                  <a:pt x="204688" y="90041"/>
                </a:moveTo>
                <a:cubicBezTo>
                  <a:pt x="199579" y="85874"/>
                  <a:pt x="192088" y="86668"/>
                  <a:pt x="187920" y="91777"/>
                </a:cubicBezTo>
                <a:cubicBezTo>
                  <a:pt x="183753" y="96887"/>
                  <a:pt x="184547" y="104378"/>
                  <a:pt x="189657" y="108545"/>
                </a:cubicBezTo>
                <a:cubicBezTo>
                  <a:pt x="195014" y="112911"/>
                  <a:pt x="198438" y="119559"/>
                  <a:pt x="198438" y="127000"/>
                </a:cubicBezTo>
                <a:cubicBezTo>
                  <a:pt x="198438" y="134441"/>
                  <a:pt x="195014" y="141089"/>
                  <a:pt x="189657" y="145504"/>
                </a:cubicBezTo>
                <a:cubicBezTo>
                  <a:pt x="184547" y="149671"/>
                  <a:pt x="183803" y="157163"/>
                  <a:pt x="187920" y="162272"/>
                </a:cubicBezTo>
                <a:cubicBezTo>
                  <a:pt x="192038" y="167382"/>
                  <a:pt x="199579" y="168126"/>
                  <a:pt x="204688" y="164009"/>
                </a:cubicBezTo>
                <a:cubicBezTo>
                  <a:pt x="215354" y="155228"/>
                  <a:pt x="222250" y="141932"/>
                  <a:pt x="222250" y="127000"/>
                </a:cubicBezTo>
                <a:cubicBezTo>
                  <a:pt x="222250" y="112068"/>
                  <a:pt x="215354" y="98772"/>
                  <a:pt x="204688" y="90041"/>
                </a:cubicBezTo>
                <a:close/>
                <a:moveTo>
                  <a:pt x="39688" y="174625"/>
                </a:moveTo>
                <a:lnTo>
                  <a:pt x="63500" y="174625"/>
                </a:lnTo>
                <a:lnTo>
                  <a:pt x="130026" y="233759"/>
                </a:lnTo>
                <a:cubicBezTo>
                  <a:pt x="133201" y="236587"/>
                  <a:pt x="137269" y="238125"/>
                  <a:pt x="141486" y="238125"/>
                </a:cubicBezTo>
                <a:cubicBezTo>
                  <a:pt x="151011" y="238125"/>
                  <a:pt x="158750" y="230386"/>
                  <a:pt x="158750" y="220861"/>
                </a:cubicBezTo>
                <a:lnTo>
                  <a:pt x="158750" y="33139"/>
                </a:lnTo>
                <a:cubicBezTo>
                  <a:pt x="158750" y="23614"/>
                  <a:pt x="151011" y="15875"/>
                  <a:pt x="141486" y="15875"/>
                </a:cubicBezTo>
                <a:cubicBezTo>
                  <a:pt x="137269" y="15875"/>
                  <a:pt x="133201" y="17413"/>
                  <a:pt x="130026" y="20241"/>
                </a:cubicBezTo>
                <a:lnTo>
                  <a:pt x="63500" y="79375"/>
                </a:lnTo>
                <a:lnTo>
                  <a:pt x="39688" y="79375"/>
                </a:lnTo>
                <a:cubicBezTo>
                  <a:pt x="26541" y="79375"/>
                  <a:pt x="15875" y="90041"/>
                  <a:pt x="15875" y="103188"/>
                </a:cubicBezTo>
                <a:lnTo>
                  <a:pt x="15875" y="150813"/>
                </a:lnTo>
                <a:cubicBezTo>
                  <a:pt x="15875" y="163959"/>
                  <a:pt x="26541" y="174625"/>
                  <a:pt x="39688" y="174625"/>
                </a:cubicBezTo>
                <a:close/>
              </a:path>
            </a:pathLst>
          </a:custGeom>
          <a:solidFill>
            <a:srgbClr val="4F6D7A"/>
          </a:solidFill>
          <a:ln/>
        </p:spPr>
      </p:sp>
      <p:sp>
        <p:nvSpPr>
          <p:cNvPr id="28" name="Text 26"/>
          <p:cNvSpPr/>
          <p:nvPr/>
        </p:nvSpPr>
        <p:spPr>
          <a:xfrm>
            <a:off x="8862060" y="2194558"/>
            <a:ext cx="6743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4F6D7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Audio System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8544560" y="2702558"/>
            <a:ext cx="7023100" cy="584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Background music integration using Pygame mixer with looped playback and volume control.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8554720" y="3432808"/>
            <a:ext cx="6931660" cy="406400"/>
          </a:xfrm>
          <a:custGeom>
            <a:avLst/>
            <a:gdLst/>
            <a:ahLst/>
            <a:cxnLst/>
            <a:rect l="l" t="t" r="r" b="b"/>
            <a:pathLst>
              <a:path w="6931660" h="406400">
                <a:moveTo>
                  <a:pt x="20320" y="0"/>
                </a:moveTo>
                <a:lnTo>
                  <a:pt x="6880860" y="0"/>
                </a:lnTo>
                <a:cubicBezTo>
                  <a:pt x="6908897" y="0"/>
                  <a:pt x="6931660" y="22763"/>
                  <a:pt x="6931660" y="50800"/>
                </a:cubicBezTo>
                <a:lnTo>
                  <a:pt x="6931660" y="355600"/>
                </a:lnTo>
                <a:cubicBezTo>
                  <a:pt x="6931660" y="383637"/>
                  <a:pt x="6908897" y="406400"/>
                  <a:pt x="6880860" y="406400"/>
                </a:cubicBezTo>
                <a:lnTo>
                  <a:pt x="20320" y="406400"/>
                </a:lnTo>
                <a:cubicBezTo>
                  <a:pt x="9098" y="406400"/>
                  <a:pt x="0" y="397302"/>
                  <a:pt x="0" y="386080"/>
                </a:cubicBezTo>
                <a:lnTo>
                  <a:pt x="0" y="20320"/>
                </a:lnTo>
                <a:cubicBezTo>
                  <a:pt x="0" y="9105"/>
                  <a:pt x="9105" y="0"/>
                  <a:pt x="20320" y="0"/>
                </a:cubicBezTo>
                <a:close/>
              </a:path>
            </a:pathLst>
          </a:custGeom>
          <a:solidFill>
            <a:srgbClr val="1A1D29">
              <a:alpha val="50196"/>
            </a:srgbClr>
          </a:solidFill>
          <a:ln/>
        </p:spPr>
      </p:sp>
      <p:sp>
        <p:nvSpPr>
          <p:cNvPr id="31" name="Shape 29"/>
          <p:cNvSpPr/>
          <p:nvPr/>
        </p:nvSpPr>
        <p:spPr>
          <a:xfrm>
            <a:off x="8554720" y="3432808"/>
            <a:ext cx="20320" cy="406400"/>
          </a:xfrm>
          <a:custGeom>
            <a:avLst/>
            <a:gdLst/>
            <a:ahLst/>
            <a:cxnLst/>
            <a:rect l="l" t="t" r="r" b="b"/>
            <a:pathLst>
              <a:path w="20320" h="406400">
                <a:moveTo>
                  <a:pt x="20320" y="0"/>
                </a:moveTo>
                <a:lnTo>
                  <a:pt x="20320" y="0"/>
                </a:lnTo>
                <a:lnTo>
                  <a:pt x="20320" y="406400"/>
                </a:lnTo>
                <a:lnTo>
                  <a:pt x="20320" y="406400"/>
                </a:lnTo>
                <a:cubicBezTo>
                  <a:pt x="9098" y="406400"/>
                  <a:pt x="0" y="397302"/>
                  <a:pt x="0" y="386080"/>
                </a:cubicBezTo>
                <a:lnTo>
                  <a:pt x="0" y="20320"/>
                </a:lnTo>
                <a:cubicBezTo>
                  <a:pt x="0" y="9105"/>
                  <a:pt x="9105" y="0"/>
                  <a:pt x="20320" y="0"/>
                </a:cubicBezTo>
                <a:close/>
              </a:path>
            </a:pathLst>
          </a:custGeom>
          <a:solidFill>
            <a:srgbClr val="4F6D7A"/>
          </a:solidFill>
          <a:ln/>
        </p:spPr>
      </p:sp>
      <p:sp>
        <p:nvSpPr>
          <p:cNvPr id="32" name="Text 30"/>
          <p:cNvSpPr/>
          <p:nvPr/>
        </p:nvSpPr>
        <p:spPr>
          <a:xfrm>
            <a:off x="8666480" y="3534408"/>
            <a:ext cx="67945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Volume Button:</a:t>
            </a:r>
            <a:pPr>
              <a:lnSpc>
                <a:spcPct val="110000"/>
              </a:lnSpc>
            </a:pPr>
            <a:r>
              <a:rPr lang="en-US" sz="12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Toggle slider visibility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8554720" y="3940659"/>
            <a:ext cx="6931660" cy="406400"/>
          </a:xfrm>
          <a:custGeom>
            <a:avLst/>
            <a:gdLst/>
            <a:ahLst/>
            <a:cxnLst/>
            <a:rect l="l" t="t" r="r" b="b"/>
            <a:pathLst>
              <a:path w="6931660" h="406400">
                <a:moveTo>
                  <a:pt x="20320" y="0"/>
                </a:moveTo>
                <a:lnTo>
                  <a:pt x="6880860" y="0"/>
                </a:lnTo>
                <a:cubicBezTo>
                  <a:pt x="6908897" y="0"/>
                  <a:pt x="6931660" y="22763"/>
                  <a:pt x="6931660" y="50800"/>
                </a:cubicBezTo>
                <a:lnTo>
                  <a:pt x="6931660" y="355600"/>
                </a:lnTo>
                <a:cubicBezTo>
                  <a:pt x="6931660" y="383637"/>
                  <a:pt x="6908897" y="406400"/>
                  <a:pt x="6880860" y="406400"/>
                </a:cubicBezTo>
                <a:lnTo>
                  <a:pt x="20320" y="406400"/>
                </a:lnTo>
                <a:cubicBezTo>
                  <a:pt x="9098" y="406400"/>
                  <a:pt x="0" y="397302"/>
                  <a:pt x="0" y="386080"/>
                </a:cubicBezTo>
                <a:lnTo>
                  <a:pt x="0" y="20320"/>
                </a:lnTo>
                <a:cubicBezTo>
                  <a:pt x="0" y="9105"/>
                  <a:pt x="9105" y="0"/>
                  <a:pt x="20320" y="0"/>
                </a:cubicBezTo>
                <a:close/>
              </a:path>
            </a:pathLst>
          </a:custGeom>
          <a:solidFill>
            <a:srgbClr val="1A1D29">
              <a:alpha val="50196"/>
            </a:srgbClr>
          </a:solidFill>
          <a:ln/>
        </p:spPr>
      </p:sp>
      <p:sp>
        <p:nvSpPr>
          <p:cNvPr id="34" name="Shape 32"/>
          <p:cNvSpPr/>
          <p:nvPr/>
        </p:nvSpPr>
        <p:spPr>
          <a:xfrm>
            <a:off x="8554720" y="3940659"/>
            <a:ext cx="20320" cy="406400"/>
          </a:xfrm>
          <a:custGeom>
            <a:avLst/>
            <a:gdLst/>
            <a:ahLst/>
            <a:cxnLst/>
            <a:rect l="l" t="t" r="r" b="b"/>
            <a:pathLst>
              <a:path w="20320" h="406400">
                <a:moveTo>
                  <a:pt x="20320" y="0"/>
                </a:moveTo>
                <a:lnTo>
                  <a:pt x="20320" y="0"/>
                </a:lnTo>
                <a:lnTo>
                  <a:pt x="20320" y="406400"/>
                </a:lnTo>
                <a:lnTo>
                  <a:pt x="20320" y="406400"/>
                </a:lnTo>
                <a:cubicBezTo>
                  <a:pt x="9098" y="406400"/>
                  <a:pt x="0" y="397302"/>
                  <a:pt x="0" y="386080"/>
                </a:cubicBezTo>
                <a:lnTo>
                  <a:pt x="0" y="20320"/>
                </a:lnTo>
                <a:cubicBezTo>
                  <a:pt x="0" y="9105"/>
                  <a:pt x="9105" y="0"/>
                  <a:pt x="20320" y="0"/>
                </a:cubicBezTo>
                <a:close/>
              </a:path>
            </a:pathLst>
          </a:custGeom>
          <a:solidFill>
            <a:srgbClr val="4F6D7A"/>
          </a:solidFill>
          <a:ln/>
        </p:spPr>
      </p:sp>
      <p:sp>
        <p:nvSpPr>
          <p:cNvPr id="35" name="Text 33"/>
          <p:cNvSpPr/>
          <p:nvPr/>
        </p:nvSpPr>
        <p:spPr>
          <a:xfrm>
            <a:off x="8666480" y="4042259"/>
            <a:ext cx="67945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Slider:</a:t>
            </a:r>
            <a:pPr>
              <a:lnSpc>
                <a:spcPct val="110000"/>
              </a:lnSpc>
            </a:pPr>
            <a:r>
              <a:rPr lang="en-US" sz="12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0-100% volume control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8554720" y="4448497"/>
            <a:ext cx="6931660" cy="406400"/>
          </a:xfrm>
          <a:custGeom>
            <a:avLst/>
            <a:gdLst/>
            <a:ahLst/>
            <a:cxnLst/>
            <a:rect l="l" t="t" r="r" b="b"/>
            <a:pathLst>
              <a:path w="6931660" h="406400">
                <a:moveTo>
                  <a:pt x="20320" y="0"/>
                </a:moveTo>
                <a:lnTo>
                  <a:pt x="6880860" y="0"/>
                </a:lnTo>
                <a:cubicBezTo>
                  <a:pt x="6908897" y="0"/>
                  <a:pt x="6931660" y="22763"/>
                  <a:pt x="6931660" y="50800"/>
                </a:cubicBezTo>
                <a:lnTo>
                  <a:pt x="6931660" y="355600"/>
                </a:lnTo>
                <a:cubicBezTo>
                  <a:pt x="6931660" y="383637"/>
                  <a:pt x="6908897" y="406400"/>
                  <a:pt x="6880860" y="406400"/>
                </a:cubicBezTo>
                <a:lnTo>
                  <a:pt x="20320" y="406400"/>
                </a:lnTo>
                <a:cubicBezTo>
                  <a:pt x="9098" y="406400"/>
                  <a:pt x="0" y="397302"/>
                  <a:pt x="0" y="386080"/>
                </a:cubicBezTo>
                <a:lnTo>
                  <a:pt x="0" y="20320"/>
                </a:lnTo>
                <a:cubicBezTo>
                  <a:pt x="0" y="9105"/>
                  <a:pt x="9105" y="0"/>
                  <a:pt x="20320" y="0"/>
                </a:cubicBezTo>
                <a:close/>
              </a:path>
            </a:pathLst>
          </a:custGeom>
          <a:solidFill>
            <a:srgbClr val="1A1D29">
              <a:alpha val="50196"/>
            </a:srgbClr>
          </a:solidFill>
          <a:ln/>
        </p:spPr>
      </p:sp>
      <p:sp>
        <p:nvSpPr>
          <p:cNvPr id="37" name="Shape 35"/>
          <p:cNvSpPr/>
          <p:nvPr/>
        </p:nvSpPr>
        <p:spPr>
          <a:xfrm>
            <a:off x="8554720" y="4448497"/>
            <a:ext cx="20320" cy="406400"/>
          </a:xfrm>
          <a:custGeom>
            <a:avLst/>
            <a:gdLst/>
            <a:ahLst/>
            <a:cxnLst/>
            <a:rect l="l" t="t" r="r" b="b"/>
            <a:pathLst>
              <a:path w="20320" h="406400">
                <a:moveTo>
                  <a:pt x="20320" y="0"/>
                </a:moveTo>
                <a:lnTo>
                  <a:pt x="20320" y="0"/>
                </a:lnTo>
                <a:lnTo>
                  <a:pt x="20320" y="406400"/>
                </a:lnTo>
                <a:lnTo>
                  <a:pt x="20320" y="406400"/>
                </a:lnTo>
                <a:cubicBezTo>
                  <a:pt x="9098" y="406400"/>
                  <a:pt x="0" y="397302"/>
                  <a:pt x="0" y="386080"/>
                </a:cubicBezTo>
                <a:lnTo>
                  <a:pt x="0" y="20320"/>
                </a:lnTo>
                <a:cubicBezTo>
                  <a:pt x="0" y="9105"/>
                  <a:pt x="9105" y="0"/>
                  <a:pt x="20320" y="0"/>
                </a:cubicBezTo>
                <a:close/>
              </a:path>
            </a:pathLst>
          </a:custGeom>
          <a:solidFill>
            <a:srgbClr val="4F6D7A"/>
          </a:solidFill>
          <a:ln/>
        </p:spPr>
      </p:sp>
      <p:sp>
        <p:nvSpPr>
          <p:cNvPr id="38" name="Text 36"/>
          <p:cNvSpPr/>
          <p:nvPr/>
        </p:nvSpPr>
        <p:spPr>
          <a:xfrm>
            <a:off x="8666480" y="4550097"/>
            <a:ext cx="67945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Loop:</a:t>
            </a:r>
            <a:pPr>
              <a:lnSpc>
                <a:spcPct val="110000"/>
              </a:lnSpc>
            </a:pPr>
            <a:r>
              <a:rPr lang="en-US" sz="12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Music plays indefinitely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8285480" y="5327174"/>
            <a:ext cx="7452360" cy="1991360"/>
          </a:xfrm>
          <a:custGeom>
            <a:avLst/>
            <a:gdLst/>
            <a:ahLst/>
            <a:cxnLst/>
            <a:rect l="l" t="t" r="r" b="b"/>
            <a:pathLst>
              <a:path w="7452360" h="1991360">
                <a:moveTo>
                  <a:pt x="101599" y="0"/>
                </a:moveTo>
                <a:lnTo>
                  <a:pt x="7350761" y="0"/>
                </a:lnTo>
                <a:cubicBezTo>
                  <a:pt x="7406872" y="0"/>
                  <a:pt x="7452360" y="45488"/>
                  <a:pt x="7452360" y="101599"/>
                </a:cubicBezTo>
                <a:lnTo>
                  <a:pt x="7452360" y="1889761"/>
                </a:lnTo>
                <a:cubicBezTo>
                  <a:pt x="7452360" y="1945872"/>
                  <a:pt x="7406872" y="1991360"/>
                  <a:pt x="7350761" y="1991360"/>
                </a:cubicBezTo>
                <a:lnTo>
                  <a:pt x="101599" y="1991360"/>
                </a:lnTo>
                <a:cubicBezTo>
                  <a:pt x="45488" y="1991360"/>
                  <a:pt x="0" y="1945872"/>
                  <a:pt x="0" y="1889761"/>
                </a:cubicBezTo>
                <a:lnTo>
                  <a:pt x="0" y="101599"/>
                </a:lnTo>
                <a:cubicBezTo>
                  <a:pt x="0" y="45488"/>
                  <a:pt x="45488" y="0"/>
                  <a:pt x="101599" y="0"/>
                </a:cubicBezTo>
                <a:close/>
              </a:path>
            </a:pathLst>
          </a:custGeom>
          <a:solidFill>
            <a:srgbClr val="E59F54">
              <a:alpha val="10196"/>
            </a:srgbClr>
          </a:solidFill>
          <a:ln w="10160">
            <a:solidFill>
              <a:srgbClr val="E59F54">
                <a:alpha val="30196"/>
              </a:srgbClr>
            </a:solidFill>
            <a:prstDash val="solid"/>
          </a:ln>
        </p:spPr>
      </p:sp>
      <p:sp>
        <p:nvSpPr>
          <p:cNvPr id="40" name="Shape 38"/>
          <p:cNvSpPr/>
          <p:nvPr/>
        </p:nvSpPr>
        <p:spPr>
          <a:xfrm>
            <a:off x="8576310" y="5637051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37815" y="4266"/>
                </a:moveTo>
                <a:cubicBezTo>
                  <a:pt x="131713" y="-1389"/>
                  <a:pt x="122287" y="-1389"/>
                  <a:pt x="116235" y="4266"/>
                </a:cubicBezTo>
                <a:lnTo>
                  <a:pt x="5110" y="107454"/>
                </a:lnTo>
                <a:cubicBezTo>
                  <a:pt x="347" y="111919"/>
                  <a:pt x="-1240" y="118814"/>
                  <a:pt x="1141" y="124867"/>
                </a:cubicBezTo>
                <a:cubicBezTo>
                  <a:pt x="3522" y="130919"/>
                  <a:pt x="9327" y="134938"/>
                  <a:pt x="15875" y="134938"/>
                </a:cubicBezTo>
                <a:lnTo>
                  <a:pt x="23812" y="134938"/>
                </a:lnTo>
                <a:lnTo>
                  <a:pt x="23812" y="222250"/>
                </a:lnTo>
                <a:cubicBezTo>
                  <a:pt x="23812" y="239762"/>
                  <a:pt x="38050" y="254000"/>
                  <a:pt x="55563" y="254000"/>
                </a:cubicBezTo>
                <a:lnTo>
                  <a:pt x="198438" y="254000"/>
                </a:lnTo>
                <a:cubicBezTo>
                  <a:pt x="215950" y="254000"/>
                  <a:pt x="230188" y="239762"/>
                  <a:pt x="230188" y="222250"/>
                </a:cubicBezTo>
                <a:lnTo>
                  <a:pt x="230188" y="134938"/>
                </a:lnTo>
                <a:lnTo>
                  <a:pt x="238125" y="134938"/>
                </a:lnTo>
                <a:cubicBezTo>
                  <a:pt x="244673" y="134938"/>
                  <a:pt x="250527" y="130919"/>
                  <a:pt x="252909" y="124867"/>
                </a:cubicBezTo>
                <a:cubicBezTo>
                  <a:pt x="255290" y="118814"/>
                  <a:pt x="253702" y="111869"/>
                  <a:pt x="248940" y="107454"/>
                </a:cubicBezTo>
                <a:lnTo>
                  <a:pt x="137815" y="4266"/>
                </a:lnTo>
                <a:close/>
                <a:moveTo>
                  <a:pt x="119063" y="158750"/>
                </a:moveTo>
                <a:lnTo>
                  <a:pt x="134938" y="158750"/>
                </a:lnTo>
                <a:cubicBezTo>
                  <a:pt x="148084" y="158750"/>
                  <a:pt x="158750" y="169416"/>
                  <a:pt x="158750" y="182563"/>
                </a:cubicBezTo>
                <a:lnTo>
                  <a:pt x="158750" y="230188"/>
                </a:lnTo>
                <a:lnTo>
                  <a:pt x="95250" y="230188"/>
                </a:lnTo>
                <a:lnTo>
                  <a:pt x="95250" y="182563"/>
                </a:lnTo>
                <a:cubicBezTo>
                  <a:pt x="95250" y="169416"/>
                  <a:pt x="105916" y="158750"/>
                  <a:pt x="119063" y="158750"/>
                </a:cubicBezTo>
                <a:close/>
              </a:path>
            </a:pathLst>
          </a:custGeom>
          <a:solidFill>
            <a:srgbClr val="E59F54"/>
          </a:solidFill>
          <a:ln/>
        </p:spPr>
      </p:sp>
      <p:sp>
        <p:nvSpPr>
          <p:cNvPr id="41" name="Text 39"/>
          <p:cNvSpPr/>
          <p:nvPr/>
        </p:nvSpPr>
        <p:spPr>
          <a:xfrm>
            <a:off x="8862060" y="5586251"/>
            <a:ext cx="6743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59F5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Navigation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8569960" y="6119651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01600" y="25400"/>
                </a:moveTo>
                <a:cubicBezTo>
                  <a:pt x="79058" y="25400"/>
                  <a:pt x="58777" y="35203"/>
                  <a:pt x="44807" y="50800"/>
                </a:cubicBezTo>
                <a:lnTo>
                  <a:pt x="63500" y="50800"/>
                </a:lnTo>
                <a:cubicBezTo>
                  <a:pt x="70525" y="50800"/>
                  <a:pt x="76200" y="56475"/>
                  <a:pt x="76200" y="63500"/>
                </a:cubicBezTo>
                <a:cubicBezTo>
                  <a:pt x="76200" y="70525"/>
                  <a:pt x="70525" y="76200"/>
                  <a:pt x="63500" y="76200"/>
                </a:cubicBezTo>
                <a:lnTo>
                  <a:pt x="12700" y="76200"/>
                </a:lnTo>
                <a:cubicBezTo>
                  <a:pt x="5675" y="76200"/>
                  <a:pt x="0" y="70525"/>
                  <a:pt x="0" y="63500"/>
                </a:cubicBezTo>
                <a:lnTo>
                  <a:pt x="0" y="12700"/>
                </a:lnTo>
                <a:cubicBezTo>
                  <a:pt x="0" y="5675"/>
                  <a:pt x="5675" y="0"/>
                  <a:pt x="12700" y="0"/>
                </a:cubicBezTo>
                <a:cubicBezTo>
                  <a:pt x="19725" y="0"/>
                  <a:pt x="25400" y="5675"/>
                  <a:pt x="25400" y="12700"/>
                </a:cubicBezTo>
                <a:lnTo>
                  <a:pt x="25400" y="34409"/>
                </a:lnTo>
                <a:cubicBezTo>
                  <a:pt x="44013" y="13335"/>
                  <a:pt x="71239" y="0"/>
                  <a:pt x="101600" y="0"/>
                </a:cubicBezTo>
                <a:cubicBezTo>
                  <a:pt x="157718" y="0"/>
                  <a:pt x="203200" y="45482"/>
                  <a:pt x="203200" y="101600"/>
                </a:cubicBezTo>
                <a:cubicBezTo>
                  <a:pt x="203200" y="157718"/>
                  <a:pt x="157718" y="203200"/>
                  <a:pt x="101600" y="203200"/>
                </a:cubicBezTo>
                <a:cubicBezTo>
                  <a:pt x="67072" y="203200"/>
                  <a:pt x="36552" y="185976"/>
                  <a:pt x="18217" y="159663"/>
                </a:cubicBezTo>
                <a:cubicBezTo>
                  <a:pt x="14208" y="153908"/>
                  <a:pt x="15597" y="146010"/>
                  <a:pt x="21352" y="141962"/>
                </a:cubicBezTo>
                <a:cubicBezTo>
                  <a:pt x="27107" y="137914"/>
                  <a:pt x="35004" y="139343"/>
                  <a:pt x="39053" y="145098"/>
                </a:cubicBezTo>
                <a:cubicBezTo>
                  <a:pt x="52864" y="164862"/>
                  <a:pt x="75724" y="177760"/>
                  <a:pt x="101600" y="177760"/>
                </a:cubicBezTo>
                <a:cubicBezTo>
                  <a:pt x="143669" y="177760"/>
                  <a:pt x="177800" y="143629"/>
                  <a:pt x="177800" y="101560"/>
                </a:cubicBezTo>
                <a:cubicBezTo>
                  <a:pt x="177800" y="59492"/>
                  <a:pt x="143669" y="25400"/>
                  <a:pt x="101600" y="25400"/>
                </a:cubicBezTo>
                <a:close/>
              </a:path>
            </a:pathLst>
          </a:custGeom>
          <a:solidFill>
            <a:srgbClr val="E59F54"/>
          </a:solidFill>
          <a:ln/>
        </p:spPr>
      </p:sp>
      <p:sp>
        <p:nvSpPr>
          <p:cNvPr id="43" name="Text 41"/>
          <p:cNvSpPr/>
          <p:nvPr/>
        </p:nvSpPr>
        <p:spPr>
          <a:xfrm>
            <a:off x="8900160" y="6094251"/>
            <a:ext cx="1701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Return to Main Menu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8569960" y="6475251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73315" y="29647"/>
                </a:moveTo>
                <a:lnTo>
                  <a:pt x="177800" y="33893"/>
                </a:lnTo>
                <a:lnTo>
                  <a:pt x="177800" y="12700"/>
                </a:lnTo>
                <a:cubicBezTo>
                  <a:pt x="177800" y="5675"/>
                  <a:pt x="183475" y="0"/>
                  <a:pt x="190500" y="0"/>
                </a:cubicBezTo>
                <a:cubicBezTo>
                  <a:pt x="197525" y="0"/>
                  <a:pt x="203200" y="5675"/>
                  <a:pt x="203200" y="12700"/>
                </a:cubicBezTo>
                <a:lnTo>
                  <a:pt x="203200" y="63500"/>
                </a:lnTo>
                <a:cubicBezTo>
                  <a:pt x="203200" y="70525"/>
                  <a:pt x="197525" y="76200"/>
                  <a:pt x="190500" y="76200"/>
                </a:cubicBezTo>
                <a:lnTo>
                  <a:pt x="139700" y="76200"/>
                </a:lnTo>
                <a:cubicBezTo>
                  <a:pt x="132675" y="76200"/>
                  <a:pt x="127000" y="70525"/>
                  <a:pt x="127000" y="63500"/>
                </a:cubicBezTo>
                <a:cubicBezTo>
                  <a:pt x="127000" y="56475"/>
                  <a:pt x="132675" y="50800"/>
                  <a:pt x="139700" y="50800"/>
                </a:cubicBezTo>
                <a:lnTo>
                  <a:pt x="158710" y="50800"/>
                </a:lnTo>
                <a:lnTo>
                  <a:pt x="155694" y="47943"/>
                </a:lnTo>
                <a:cubicBezTo>
                  <a:pt x="155615" y="47863"/>
                  <a:pt x="155535" y="47784"/>
                  <a:pt x="155456" y="47704"/>
                </a:cubicBezTo>
                <a:cubicBezTo>
                  <a:pt x="125690" y="17939"/>
                  <a:pt x="77470" y="17939"/>
                  <a:pt x="47704" y="47704"/>
                </a:cubicBezTo>
                <a:cubicBezTo>
                  <a:pt x="17939" y="77470"/>
                  <a:pt x="17939" y="125690"/>
                  <a:pt x="47704" y="155456"/>
                </a:cubicBezTo>
                <a:cubicBezTo>
                  <a:pt x="77470" y="185222"/>
                  <a:pt x="125690" y="185222"/>
                  <a:pt x="155456" y="155456"/>
                </a:cubicBezTo>
                <a:cubicBezTo>
                  <a:pt x="158710" y="152202"/>
                  <a:pt x="161607" y="148749"/>
                  <a:pt x="164147" y="145098"/>
                </a:cubicBezTo>
                <a:cubicBezTo>
                  <a:pt x="168156" y="139343"/>
                  <a:pt x="176093" y="137954"/>
                  <a:pt x="181848" y="141962"/>
                </a:cubicBezTo>
                <a:cubicBezTo>
                  <a:pt x="187603" y="145971"/>
                  <a:pt x="188992" y="153908"/>
                  <a:pt x="184983" y="159663"/>
                </a:cubicBezTo>
                <a:cubicBezTo>
                  <a:pt x="181610" y="164505"/>
                  <a:pt x="177760" y="169108"/>
                  <a:pt x="173434" y="173434"/>
                </a:cubicBezTo>
                <a:cubicBezTo>
                  <a:pt x="133747" y="213122"/>
                  <a:pt x="69413" y="213122"/>
                  <a:pt x="29766" y="173434"/>
                </a:cubicBezTo>
                <a:cubicBezTo>
                  <a:pt x="-9882" y="133747"/>
                  <a:pt x="-9922" y="69453"/>
                  <a:pt x="29766" y="29766"/>
                </a:cubicBezTo>
                <a:cubicBezTo>
                  <a:pt x="69413" y="-9882"/>
                  <a:pt x="133628" y="-9922"/>
                  <a:pt x="173315" y="29647"/>
                </a:cubicBezTo>
                <a:close/>
              </a:path>
            </a:pathLst>
          </a:custGeom>
          <a:solidFill>
            <a:srgbClr val="E59F54"/>
          </a:solidFill>
          <a:ln/>
        </p:spPr>
      </p:sp>
      <p:sp>
        <p:nvSpPr>
          <p:cNvPr id="45" name="Text 43"/>
          <p:cNvSpPr/>
          <p:nvPr/>
        </p:nvSpPr>
        <p:spPr>
          <a:xfrm>
            <a:off x="8900160" y="6449851"/>
            <a:ext cx="2057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Restart Current Algorithm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8569960" y="6830851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01600" y="203200"/>
                </a:moveTo>
                <a:cubicBezTo>
                  <a:pt x="157675" y="203200"/>
                  <a:pt x="203200" y="157675"/>
                  <a:pt x="203200" y="101600"/>
                </a:cubicBezTo>
                <a:cubicBezTo>
                  <a:pt x="203200" y="45525"/>
                  <a:pt x="157675" y="0"/>
                  <a:pt x="101600" y="0"/>
                </a:cubicBezTo>
                <a:cubicBezTo>
                  <a:pt x="45525" y="0"/>
                  <a:pt x="0" y="45525"/>
                  <a:pt x="0" y="101600"/>
                </a:cubicBezTo>
                <a:cubicBezTo>
                  <a:pt x="0" y="157675"/>
                  <a:pt x="45525" y="203200"/>
                  <a:pt x="101600" y="203200"/>
                </a:cubicBezTo>
                <a:close/>
                <a:moveTo>
                  <a:pt x="66278" y="66278"/>
                </a:moveTo>
                <a:cubicBezTo>
                  <a:pt x="70009" y="62547"/>
                  <a:pt x="76041" y="62547"/>
                  <a:pt x="79732" y="66278"/>
                </a:cubicBezTo>
                <a:lnTo>
                  <a:pt x="101560" y="88106"/>
                </a:lnTo>
                <a:lnTo>
                  <a:pt x="123388" y="66278"/>
                </a:lnTo>
                <a:cubicBezTo>
                  <a:pt x="127119" y="62547"/>
                  <a:pt x="133152" y="62547"/>
                  <a:pt x="136842" y="66278"/>
                </a:cubicBezTo>
                <a:cubicBezTo>
                  <a:pt x="140533" y="70009"/>
                  <a:pt x="140573" y="76041"/>
                  <a:pt x="136842" y="79732"/>
                </a:cubicBezTo>
                <a:lnTo>
                  <a:pt x="115014" y="101560"/>
                </a:lnTo>
                <a:lnTo>
                  <a:pt x="136842" y="123388"/>
                </a:lnTo>
                <a:cubicBezTo>
                  <a:pt x="140573" y="127119"/>
                  <a:pt x="140573" y="133152"/>
                  <a:pt x="136842" y="136842"/>
                </a:cubicBezTo>
                <a:cubicBezTo>
                  <a:pt x="133112" y="140533"/>
                  <a:pt x="127079" y="140573"/>
                  <a:pt x="123388" y="136842"/>
                </a:cubicBezTo>
                <a:lnTo>
                  <a:pt x="101560" y="115014"/>
                </a:lnTo>
                <a:lnTo>
                  <a:pt x="79732" y="136842"/>
                </a:lnTo>
                <a:cubicBezTo>
                  <a:pt x="76002" y="140573"/>
                  <a:pt x="69969" y="140573"/>
                  <a:pt x="66278" y="136842"/>
                </a:cubicBezTo>
                <a:cubicBezTo>
                  <a:pt x="62587" y="133112"/>
                  <a:pt x="62547" y="127079"/>
                  <a:pt x="66278" y="123388"/>
                </a:cubicBezTo>
                <a:lnTo>
                  <a:pt x="88106" y="101560"/>
                </a:lnTo>
                <a:lnTo>
                  <a:pt x="66278" y="79732"/>
                </a:lnTo>
                <a:cubicBezTo>
                  <a:pt x="62547" y="76002"/>
                  <a:pt x="62547" y="69969"/>
                  <a:pt x="66278" y="66278"/>
                </a:cubicBezTo>
                <a:close/>
              </a:path>
            </a:pathLst>
          </a:custGeom>
          <a:solidFill>
            <a:srgbClr val="E59F54"/>
          </a:solidFill>
          <a:ln/>
        </p:spPr>
      </p:sp>
      <p:sp>
        <p:nvSpPr>
          <p:cNvPr id="47" name="Text 45"/>
          <p:cNvSpPr/>
          <p:nvPr/>
        </p:nvSpPr>
        <p:spPr>
          <a:xfrm>
            <a:off x="8900160" y="6805451"/>
            <a:ext cx="1320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End Game / Exit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8285480" y="7531901"/>
            <a:ext cx="7452360" cy="721360"/>
          </a:xfrm>
          <a:custGeom>
            <a:avLst/>
            <a:gdLst/>
            <a:ahLst/>
            <a:cxnLst/>
            <a:rect l="l" t="t" r="r" b="b"/>
            <a:pathLst>
              <a:path w="7452360" h="721360">
                <a:moveTo>
                  <a:pt x="50798" y="0"/>
                </a:moveTo>
                <a:lnTo>
                  <a:pt x="7401562" y="0"/>
                </a:lnTo>
                <a:cubicBezTo>
                  <a:pt x="7429617" y="0"/>
                  <a:pt x="7452360" y="22743"/>
                  <a:pt x="7452360" y="50798"/>
                </a:cubicBezTo>
                <a:lnTo>
                  <a:pt x="7452360" y="670562"/>
                </a:lnTo>
                <a:cubicBezTo>
                  <a:pt x="7452360" y="698617"/>
                  <a:pt x="7429617" y="721360"/>
                  <a:pt x="7401562" y="721360"/>
                </a:cubicBezTo>
                <a:lnTo>
                  <a:pt x="50798" y="721360"/>
                </a:lnTo>
                <a:cubicBezTo>
                  <a:pt x="22743" y="721360"/>
                  <a:pt x="0" y="698617"/>
                  <a:pt x="0" y="670562"/>
                </a:cubicBezTo>
                <a:lnTo>
                  <a:pt x="0" y="50798"/>
                </a:lnTo>
                <a:cubicBezTo>
                  <a:pt x="0" y="22762"/>
                  <a:pt x="22762" y="0"/>
                  <a:pt x="50798" y="0"/>
                </a:cubicBezTo>
                <a:close/>
              </a:path>
            </a:pathLst>
          </a:custGeom>
          <a:solidFill>
            <a:srgbClr val="E59F54">
              <a:alpha val="10196"/>
            </a:srgbClr>
          </a:solidFill>
          <a:ln w="10160">
            <a:solidFill>
              <a:srgbClr val="E59F54">
                <a:alpha val="30196"/>
              </a:srgbClr>
            </a:solidFill>
            <a:prstDash val="solid"/>
          </a:ln>
        </p:spPr>
      </p:sp>
      <p:sp>
        <p:nvSpPr>
          <p:cNvPr id="49" name="Shape 47"/>
          <p:cNvSpPr/>
          <p:nvPr/>
        </p:nvSpPr>
        <p:spPr>
          <a:xfrm>
            <a:off x="8462010" y="7709694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66675" y="47625"/>
                </a:moveTo>
                <a:cubicBezTo>
                  <a:pt x="66675" y="42368"/>
                  <a:pt x="70943" y="38100"/>
                  <a:pt x="76200" y="38100"/>
                </a:cubicBezTo>
                <a:cubicBezTo>
                  <a:pt x="81457" y="38100"/>
                  <a:pt x="85725" y="42368"/>
                  <a:pt x="85725" y="47625"/>
                </a:cubicBezTo>
                <a:cubicBezTo>
                  <a:pt x="85725" y="52882"/>
                  <a:pt x="81457" y="57150"/>
                  <a:pt x="76200" y="57150"/>
                </a:cubicBezTo>
                <a:cubicBezTo>
                  <a:pt x="70943" y="57150"/>
                  <a:pt x="66675" y="52882"/>
                  <a:pt x="66675" y="47625"/>
                </a:cubicBezTo>
                <a:close/>
                <a:moveTo>
                  <a:pt x="64294" y="66675"/>
                </a:moveTo>
                <a:lnTo>
                  <a:pt x="78581" y="66675"/>
                </a:lnTo>
                <a:cubicBezTo>
                  <a:pt x="82540" y="66675"/>
                  <a:pt x="85725" y="69860"/>
                  <a:pt x="85725" y="73819"/>
                </a:cubicBezTo>
                <a:lnTo>
                  <a:pt x="85725" y="100013"/>
                </a:lnTo>
                <a:lnTo>
                  <a:pt x="88106" y="100013"/>
                </a:lnTo>
                <a:cubicBezTo>
                  <a:pt x="92065" y="100013"/>
                  <a:pt x="95250" y="103197"/>
                  <a:pt x="95250" y="107156"/>
                </a:cubicBezTo>
                <a:cubicBezTo>
                  <a:pt x="95250" y="111115"/>
                  <a:pt x="92065" y="114300"/>
                  <a:pt x="88106" y="114300"/>
                </a:cubicBezTo>
                <a:lnTo>
                  <a:pt x="64294" y="114300"/>
                </a:lnTo>
                <a:cubicBezTo>
                  <a:pt x="60335" y="114300"/>
                  <a:pt x="57150" y="111115"/>
                  <a:pt x="57150" y="107156"/>
                </a:cubicBezTo>
                <a:cubicBezTo>
                  <a:pt x="57150" y="103197"/>
                  <a:pt x="60335" y="100013"/>
                  <a:pt x="64294" y="100013"/>
                </a:cubicBezTo>
                <a:lnTo>
                  <a:pt x="71438" y="100013"/>
                </a:lnTo>
                <a:lnTo>
                  <a:pt x="71438" y="80962"/>
                </a:lnTo>
                <a:lnTo>
                  <a:pt x="64294" y="80962"/>
                </a:lnTo>
                <a:cubicBezTo>
                  <a:pt x="60335" y="80962"/>
                  <a:pt x="57150" y="77778"/>
                  <a:pt x="57150" y="73819"/>
                </a:cubicBezTo>
                <a:cubicBezTo>
                  <a:pt x="57150" y="69860"/>
                  <a:pt x="60335" y="66675"/>
                  <a:pt x="64294" y="66675"/>
                </a:cubicBezTo>
                <a:close/>
              </a:path>
            </a:pathLst>
          </a:custGeom>
          <a:solidFill>
            <a:srgbClr val="E59F54"/>
          </a:solidFill>
          <a:ln/>
        </p:spPr>
      </p:sp>
      <p:sp>
        <p:nvSpPr>
          <p:cNvPr id="50" name="Text 48"/>
          <p:cNvSpPr/>
          <p:nvPr/>
        </p:nvSpPr>
        <p:spPr>
          <a:xfrm>
            <a:off x="8735060" y="7689379"/>
            <a:ext cx="69215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Success State:</a:t>
            </a:r>
            <a:pPr>
              <a:lnSpc>
                <a:spcPct val="110000"/>
              </a:lnSpc>
            </a:pPr>
            <a:r>
              <a:rPr lang="en-US" sz="12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When goal is reached, "Goal Reached!" message appears with options to return to menu or restart.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1A1D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img-blog.csdnimg.cn/4b28a3666a8ccee1dbfcf9cf19a51dd5f3fa4b7c.png">    </p:cNvPr>
          <p:cNvPicPr>
            <a:picLocks noChangeAspect="1"/>
          </p:cNvPicPr>
          <p:nvPr/>
        </p:nvPicPr>
        <p:blipFill>
          <a:blip r:embed="rId1">
            <a:alphaModFix amt="15000"/>
          </a:blip>
          <a:srcRect l="0" r="0" t="15942" b="15942"/>
          <a:stretch/>
        </p:blipFill>
        <p:spPr>
          <a:xfrm>
            <a:off x="0" y="0"/>
            <a:ext cx="16256000" cy="9144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6256000" cy="9144000"/>
          </a:xfrm>
          <a:custGeom>
            <a:avLst/>
            <a:gdLst/>
            <a:ahLst/>
            <a:cxnLst/>
            <a:rect l="l" t="t" r="r" b="b"/>
            <a:pathLst>
              <a:path w="16256000" h="9144000">
                <a:moveTo>
                  <a:pt x="0" y="0"/>
                </a:moveTo>
                <a:lnTo>
                  <a:pt x="16256000" y="0"/>
                </a:lnTo>
                <a:lnTo>
                  <a:pt x="162560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A1D29"/>
              </a:gs>
              <a:gs pos="50000">
                <a:srgbClr val="1A1D29">
                  <a:alpha val="95000"/>
                </a:srgbClr>
              </a:gs>
              <a:gs pos="100000">
                <a:srgbClr val="4F6D7A">
                  <a:alpha val="30000"/>
                </a:srgbClr>
              </a:gs>
            </a:gsLst>
            <a:lin ang="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508000" y="1885950"/>
            <a:ext cx="9347200" cy="162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12800" b="1" dirty="0">
                <a:solidFill>
                  <a:srgbClr val="4F6D7A">
                    <a:alpha val="2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05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508000" y="3714750"/>
            <a:ext cx="8991600" cy="2286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72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Performance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72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Analysis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508000" y="6305550"/>
            <a:ext cx="1625600" cy="50800"/>
          </a:xfrm>
          <a:custGeom>
            <a:avLst/>
            <a:gdLst/>
            <a:ahLst/>
            <a:cxnLst/>
            <a:rect l="l" t="t" r="r" b="b"/>
            <a:pathLst>
              <a:path w="1625600" h="50800">
                <a:moveTo>
                  <a:pt x="0" y="0"/>
                </a:moveTo>
                <a:lnTo>
                  <a:pt x="1625600" y="0"/>
                </a:lnTo>
                <a:lnTo>
                  <a:pt x="16256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4F6D7A"/>
          </a:solidFill>
          <a:ln/>
        </p:spPr>
      </p:sp>
      <p:sp>
        <p:nvSpPr>
          <p:cNvPr id="7" name="Text 4"/>
          <p:cNvSpPr/>
          <p:nvPr/>
        </p:nvSpPr>
        <p:spPr>
          <a:xfrm>
            <a:off x="508000" y="6762750"/>
            <a:ext cx="86868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Algorithm benchmarking and results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1A1D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08000"/>
            <a:ext cx="15341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spc="80" kern="0" dirty="0">
                <a:solidFill>
                  <a:srgbClr val="E59F5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BENCHMARKING RESULTS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508000" y="914400"/>
            <a:ext cx="15468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Algorithm Performance Comparison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08000" y="1574800"/>
            <a:ext cx="1016000" cy="50800"/>
          </a:xfrm>
          <a:custGeom>
            <a:avLst/>
            <a:gdLst/>
            <a:ahLst/>
            <a:cxnLst/>
            <a:rect l="l" t="t" r="r" b="b"/>
            <a:pathLst>
              <a:path w="1016000" h="50800">
                <a:moveTo>
                  <a:pt x="0" y="0"/>
                </a:moveTo>
                <a:lnTo>
                  <a:pt x="1016000" y="0"/>
                </a:lnTo>
                <a:lnTo>
                  <a:pt x="10160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E59F54"/>
          </a:solidFill>
          <a:ln/>
        </p:spPr>
      </p:sp>
      <p:sp>
        <p:nvSpPr>
          <p:cNvPr id="5" name="Shape 3"/>
          <p:cNvSpPr/>
          <p:nvPr/>
        </p:nvSpPr>
        <p:spPr>
          <a:xfrm>
            <a:off x="513080" y="1884680"/>
            <a:ext cx="15224760" cy="3324860"/>
          </a:xfrm>
          <a:custGeom>
            <a:avLst/>
            <a:gdLst/>
            <a:ahLst/>
            <a:cxnLst/>
            <a:rect l="l" t="t" r="r" b="b"/>
            <a:pathLst>
              <a:path w="15224760" h="3324860">
                <a:moveTo>
                  <a:pt x="101608" y="0"/>
                </a:moveTo>
                <a:lnTo>
                  <a:pt x="15123152" y="0"/>
                </a:lnTo>
                <a:cubicBezTo>
                  <a:pt x="15179269" y="0"/>
                  <a:pt x="15224760" y="45491"/>
                  <a:pt x="15224760" y="101608"/>
                </a:cubicBezTo>
                <a:lnTo>
                  <a:pt x="15224760" y="3223252"/>
                </a:lnTo>
                <a:cubicBezTo>
                  <a:pt x="15224760" y="3279369"/>
                  <a:pt x="15179269" y="3324860"/>
                  <a:pt x="15123152" y="3324860"/>
                </a:cubicBezTo>
                <a:lnTo>
                  <a:pt x="101608" y="3324860"/>
                </a:lnTo>
                <a:cubicBezTo>
                  <a:pt x="45491" y="3324860"/>
                  <a:pt x="0" y="3279369"/>
                  <a:pt x="0" y="3223252"/>
                </a:cubicBezTo>
                <a:lnTo>
                  <a:pt x="0" y="101608"/>
                </a:lnTo>
                <a:cubicBezTo>
                  <a:pt x="0" y="45529"/>
                  <a:pt x="45529" y="0"/>
                  <a:pt x="101608" y="0"/>
                </a:cubicBezTo>
                <a:close/>
              </a:path>
            </a:pathLst>
          </a:custGeom>
          <a:solidFill>
            <a:srgbClr val="4F6D7A">
              <a:alpha val="10196"/>
            </a:srgbClr>
          </a:solidFill>
          <a:ln w="10160">
            <a:solidFill>
              <a:srgbClr val="4F6D7A">
                <a:alpha val="30196"/>
              </a:srgbClr>
            </a:solidFill>
            <a:prstDash val="solid"/>
          </a:ln>
        </p:spPr>
      </p:sp>
      <p:graphicFrame>
        <p:nvGraphicFramePr>
          <p:cNvPr id="17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772160" y="2143758"/>
          <a:ext cx="14706600" cy="2806700"/>
        </p:xfrm>
        <a:graphic>
          <a:graphicData uri="http://schemas.openxmlformats.org/drawingml/2006/table">
            <a:tbl>
              <a:tblPr/>
              <a:tblGrid>
                <a:gridCol w="2692400"/>
                <a:gridCol w="3060700"/>
                <a:gridCol w="3898900"/>
                <a:gridCol w="2717800"/>
                <a:gridCol w="2336800"/>
              </a:tblGrid>
              <a:tr h="467783">
                <a:tc>
                  <a:txBody>
                    <a:bodyPr/>
                    <a:lstStyle/>
                    <a:p>
                      <a:pPr algn="l"/>
                      <a:r>
                        <a:rPr lang="en-US" sz="1400" b="1" u="none" dirty="0">
                          <a:solidFill>
                            <a:srgbClr val="E59F54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Algorithm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0320" cap="flat" cmpd="sng" algn="ctr">
                      <a:solidFill>
                        <a:srgbClr val="4F6D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u="none" dirty="0">
                          <a:solidFill>
                            <a:srgbClr val="E59F54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Path Length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0320" cap="flat" cmpd="sng" algn="ctr">
                      <a:solidFill>
                        <a:srgbClr val="4F6D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u="none" dirty="0">
                          <a:solidFill>
                            <a:srgbClr val="E59F54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Nodes Explored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0320" cap="flat" cmpd="sng" algn="ctr">
                      <a:solidFill>
                        <a:srgbClr val="4F6D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u="none" dirty="0">
                          <a:solidFill>
                            <a:srgbClr val="E59F54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Time (ms)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0320" cap="flat" cmpd="sng" algn="ctr">
                      <a:solidFill>
                        <a:srgbClr val="4F6D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u="none" dirty="0">
                          <a:solidFill>
                            <a:srgbClr val="E59F54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Optimal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0320" cap="flat" cmpd="sng" algn="ctr">
                      <a:solidFill>
                        <a:srgbClr val="4F6D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67783">
                <a:tc>
                  <a:txBody>
                    <a:bodyPr/>
                    <a:lstStyle/>
                    <a:p>
                      <a:r>
                        <a:rPr lang="en-US" sz="1400" b="1" u="none" dirty="0">
                          <a:solidFill>
                            <a:srgbClr val="E59F54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BFS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u="none" dirty="0">
                          <a:solidFill>
                            <a:srgbClr val="E0E0E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11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u="none" dirty="0">
                          <a:solidFill>
                            <a:srgbClr val="E0E0E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15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u="none" dirty="0">
                          <a:solidFill>
                            <a:srgbClr val="E0E0E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~42.44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u="none" dirty="0">
                          <a:solidFill>
                            <a:srgbClr val="E0E0E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yes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67783">
                <a:tc>
                  <a:txBody>
                    <a:bodyPr/>
                    <a:lstStyle/>
                    <a:p>
                      <a:r>
                        <a:rPr lang="en-US" sz="1400" b="1" u="none" dirty="0">
                          <a:solidFill>
                            <a:srgbClr val="E59F54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DFS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u="none" dirty="0">
                          <a:solidFill>
                            <a:srgbClr val="E0E0E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11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u="none" dirty="0">
                          <a:solidFill>
                            <a:srgbClr val="E0E0E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12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u="none" dirty="0">
                          <a:solidFill>
                            <a:srgbClr val="E0E0E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~16.93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u="none" dirty="0">
                          <a:solidFill>
                            <a:srgbClr val="E0E0E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~yes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67783">
                <a:tc>
                  <a:txBody>
                    <a:bodyPr/>
                    <a:lstStyle/>
                    <a:p>
                      <a:r>
                        <a:rPr lang="en-US" sz="1400" b="1" u="none" dirty="0">
                          <a:solidFill>
                            <a:srgbClr val="E59F54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A*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u="none" dirty="0">
                          <a:solidFill>
                            <a:srgbClr val="E0E0E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11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u="none" dirty="0">
                          <a:solidFill>
                            <a:srgbClr val="E0E0E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14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u="none" dirty="0">
                          <a:solidFill>
                            <a:srgbClr val="E0E0E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~27.90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u="none" dirty="0">
                          <a:solidFill>
                            <a:srgbClr val="E0E0E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yes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67783">
                <a:tc>
                  <a:txBody>
                    <a:bodyPr/>
                    <a:lstStyle/>
                    <a:p>
                      <a:r>
                        <a:rPr lang="en-US" sz="1400" b="1" u="none" dirty="0">
                          <a:solidFill>
                            <a:srgbClr val="E59F54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Greedy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u="none" dirty="0">
                          <a:solidFill>
                            <a:srgbClr val="E0E0E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11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u="none" dirty="0">
                          <a:solidFill>
                            <a:srgbClr val="E0E0E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14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u="none" dirty="0">
                          <a:solidFill>
                            <a:srgbClr val="E0E0E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~21.22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u="none" dirty="0">
                          <a:solidFill>
                            <a:srgbClr val="E0E0E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~yes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67783">
                <a:tc>
                  <a:txBody>
                    <a:bodyPr/>
                    <a:lstStyle/>
                    <a:p>
                      <a:r>
                        <a:rPr lang="en-US" sz="1400" b="1" u="none" dirty="0">
                          <a:solidFill>
                            <a:srgbClr val="E59F54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CSP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u="none" dirty="0">
                          <a:solidFill>
                            <a:srgbClr val="E0E0E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11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u="none" dirty="0">
                          <a:solidFill>
                            <a:srgbClr val="E0E0E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14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u="none" dirty="0">
                          <a:solidFill>
                            <a:srgbClr val="E0E0E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~13.83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u="none" dirty="0">
                          <a:solidFill>
                            <a:srgbClr val="E0E0E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yes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7" name="Shape 4"/>
          <p:cNvSpPr/>
          <p:nvPr/>
        </p:nvSpPr>
        <p:spPr>
          <a:xfrm>
            <a:off x="513080" y="5420365"/>
            <a:ext cx="4937760" cy="3210560"/>
          </a:xfrm>
          <a:custGeom>
            <a:avLst/>
            <a:gdLst/>
            <a:ahLst/>
            <a:cxnLst/>
            <a:rect l="l" t="t" r="r" b="b"/>
            <a:pathLst>
              <a:path w="4937760" h="3210560">
                <a:moveTo>
                  <a:pt x="101614" y="0"/>
                </a:moveTo>
                <a:lnTo>
                  <a:pt x="4836146" y="0"/>
                </a:lnTo>
                <a:cubicBezTo>
                  <a:pt x="4892266" y="0"/>
                  <a:pt x="4937760" y="45494"/>
                  <a:pt x="4937760" y="101614"/>
                </a:cubicBezTo>
                <a:lnTo>
                  <a:pt x="4937760" y="3108946"/>
                </a:lnTo>
                <a:cubicBezTo>
                  <a:pt x="4937760" y="3165066"/>
                  <a:pt x="4892266" y="3210560"/>
                  <a:pt x="4836146" y="3210560"/>
                </a:cubicBezTo>
                <a:lnTo>
                  <a:pt x="101614" y="3210560"/>
                </a:lnTo>
                <a:cubicBezTo>
                  <a:pt x="45494" y="3210560"/>
                  <a:pt x="0" y="3165066"/>
                  <a:pt x="0" y="3108946"/>
                </a:cubicBezTo>
                <a:lnTo>
                  <a:pt x="0" y="101614"/>
                </a:lnTo>
                <a:cubicBezTo>
                  <a:pt x="0" y="45532"/>
                  <a:pt x="45532" y="0"/>
                  <a:pt x="101614" y="0"/>
                </a:cubicBezTo>
                <a:close/>
              </a:path>
            </a:pathLst>
          </a:custGeom>
          <a:solidFill>
            <a:srgbClr val="E59F54">
              <a:alpha val="10196"/>
            </a:srgbClr>
          </a:solidFill>
          <a:ln w="10160">
            <a:solidFill>
              <a:srgbClr val="E59F54">
                <a:alpha val="30196"/>
              </a:srgbClr>
            </a:solidFill>
            <a:prstDash val="solid"/>
          </a:ln>
        </p:spPr>
      </p:sp>
      <p:sp>
        <p:nvSpPr>
          <p:cNvPr id="8" name="Shape 5"/>
          <p:cNvSpPr/>
          <p:nvPr/>
        </p:nvSpPr>
        <p:spPr>
          <a:xfrm>
            <a:off x="753110" y="5692142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64428" y="0"/>
                </a:moveTo>
                <a:lnTo>
                  <a:pt x="164440" y="0"/>
                </a:lnTo>
                <a:cubicBezTo>
                  <a:pt x="176272" y="0"/>
                  <a:pt x="185916" y="9733"/>
                  <a:pt x="185470" y="21521"/>
                </a:cubicBezTo>
                <a:cubicBezTo>
                  <a:pt x="185380" y="23887"/>
                  <a:pt x="185291" y="26253"/>
                  <a:pt x="185157" y="28575"/>
                </a:cubicBezTo>
                <a:lnTo>
                  <a:pt x="207303" y="28575"/>
                </a:lnTo>
                <a:cubicBezTo>
                  <a:pt x="218956" y="28575"/>
                  <a:pt x="229225" y="38219"/>
                  <a:pt x="228332" y="50810"/>
                </a:cubicBezTo>
                <a:cubicBezTo>
                  <a:pt x="224983" y="97110"/>
                  <a:pt x="201320" y="122560"/>
                  <a:pt x="175647" y="135865"/>
                </a:cubicBezTo>
                <a:cubicBezTo>
                  <a:pt x="168593" y="139526"/>
                  <a:pt x="161404" y="142250"/>
                  <a:pt x="154573" y="144259"/>
                </a:cubicBezTo>
                <a:cubicBezTo>
                  <a:pt x="145554" y="157029"/>
                  <a:pt x="136178" y="163770"/>
                  <a:pt x="128721" y="167387"/>
                </a:cubicBezTo>
                <a:lnTo>
                  <a:pt x="128721" y="200025"/>
                </a:lnTo>
                <a:lnTo>
                  <a:pt x="157296" y="200025"/>
                </a:lnTo>
                <a:cubicBezTo>
                  <a:pt x="165199" y="200025"/>
                  <a:pt x="171584" y="206410"/>
                  <a:pt x="171584" y="214313"/>
                </a:cubicBezTo>
                <a:cubicBezTo>
                  <a:pt x="171584" y="222215"/>
                  <a:pt x="165199" y="228600"/>
                  <a:pt x="157296" y="228600"/>
                </a:cubicBezTo>
                <a:lnTo>
                  <a:pt x="71571" y="228600"/>
                </a:lnTo>
                <a:cubicBezTo>
                  <a:pt x="63669" y="228600"/>
                  <a:pt x="57284" y="222215"/>
                  <a:pt x="57284" y="214313"/>
                </a:cubicBezTo>
                <a:cubicBezTo>
                  <a:pt x="57284" y="206410"/>
                  <a:pt x="63669" y="200025"/>
                  <a:pt x="71571" y="200025"/>
                </a:cubicBezTo>
                <a:lnTo>
                  <a:pt x="100146" y="200025"/>
                </a:lnTo>
                <a:lnTo>
                  <a:pt x="100146" y="167387"/>
                </a:lnTo>
                <a:cubicBezTo>
                  <a:pt x="93003" y="163949"/>
                  <a:pt x="84118" y="157564"/>
                  <a:pt x="75456" y="145822"/>
                </a:cubicBezTo>
                <a:cubicBezTo>
                  <a:pt x="67241" y="143679"/>
                  <a:pt x="58311" y="140419"/>
                  <a:pt x="49604" y="135508"/>
                </a:cubicBezTo>
                <a:cubicBezTo>
                  <a:pt x="25450" y="121980"/>
                  <a:pt x="3661" y="96485"/>
                  <a:pt x="536" y="50721"/>
                </a:cubicBezTo>
                <a:cubicBezTo>
                  <a:pt x="-313" y="38174"/>
                  <a:pt x="9912" y="28530"/>
                  <a:pt x="21565" y="28530"/>
                </a:cubicBezTo>
                <a:lnTo>
                  <a:pt x="43711" y="28530"/>
                </a:lnTo>
                <a:cubicBezTo>
                  <a:pt x="43577" y="26209"/>
                  <a:pt x="43488" y="23887"/>
                  <a:pt x="43398" y="21476"/>
                </a:cubicBezTo>
                <a:cubicBezTo>
                  <a:pt x="42952" y="9644"/>
                  <a:pt x="52596" y="-45"/>
                  <a:pt x="64428" y="-45"/>
                </a:cubicBezTo>
                <a:close/>
                <a:moveTo>
                  <a:pt x="45318" y="50006"/>
                </a:moveTo>
                <a:lnTo>
                  <a:pt x="21922" y="50006"/>
                </a:lnTo>
                <a:cubicBezTo>
                  <a:pt x="24691" y="87823"/>
                  <a:pt x="42059" y="106754"/>
                  <a:pt x="59963" y="116800"/>
                </a:cubicBezTo>
                <a:cubicBezTo>
                  <a:pt x="53533" y="100146"/>
                  <a:pt x="48220" y="78403"/>
                  <a:pt x="45318" y="50006"/>
                </a:cubicBezTo>
                <a:close/>
                <a:moveTo>
                  <a:pt x="169664" y="114657"/>
                </a:moveTo>
                <a:cubicBezTo>
                  <a:pt x="187747" y="104031"/>
                  <a:pt x="204088" y="85145"/>
                  <a:pt x="206856" y="50006"/>
                </a:cubicBezTo>
                <a:lnTo>
                  <a:pt x="183505" y="50006"/>
                </a:lnTo>
                <a:cubicBezTo>
                  <a:pt x="180737" y="77197"/>
                  <a:pt x="175736" y="98316"/>
                  <a:pt x="169664" y="114657"/>
                </a:cubicBezTo>
                <a:close/>
              </a:path>
            </a:pathLst>
          </a:custGeom>
          <a:solidFill>
            <a:srgbClr val="E59F54"/>
          </a:solidFill>
          <a:ln/>
        </p:spPr>
      </p:sp>
      <p:sp>
        <p:nvSpPr>
          <p:cNvPr id="9" name="Text 6"/>
          <p:cNvSpPr/>
          <p:nvPr/>
        </p:nvSpPr>
        <p:spPr>
          <a:xfrm>
            <a:off x="1013460" y="5628642"/>
            <a:ext cx="4343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Key Findings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721360" y="6085842"/>
            <a:ext cx="152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59F5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881380" y="6085842"/>
            <a:ext cx="447548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All algorithms</a:t>
            </a:r>
            <a:pPr>
              <a:lnSpc>
                <a:spcPct val="12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found the optimal 11-move solution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721360" y="6390642"/>
            <a:ext cx="152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59F5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881380" y="6390642"/>
            <a:ext cx="2679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A*</a:t>
            </a:r>
            <a:pPr>
              <a:lnSpc>
                <a:spcPct val="12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explored the fewest nodes (19)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721360" y="6695442"/>
            <a:ext cx="152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59F5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881380" y="6695442"/>
            <a:ext cx="2667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DFS</a:t>
            </a:r>
            <a:pPr>
              <a:lnSpc>
                <a:spcPct val="12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was fastest in execution time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721360" y="7000242"/>
            <a:ext cx="152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59F5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881380" y="7000242"/>
            <a:ext cx="2679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BFS</a:t>
            </a:r>
            <a:pPr>
              <a:lnSpc>
                <a:spcPct val="12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explored the most nodes (15)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5660708" y="5420365"/>
            <a:ext cx="4937760" cy="3210560"/>
          </a:xfrm>
          <a:custGeom>
            <a:avLst/>
            <a:gdLst/>
            <a:ahLst/>
            <a:cxnLst/>
            <a:rect l="l" t="t" r="r" b="b"/>
            <a:pathLst>
              <a:path w="4937760" h="3210560">
                <a:moveTo>
                  <a:pt x="101614" y="0"/>
                </a:moveTo>
                <a:lnTo>
                  <a:pt x="4836146" y="0"/>
                </a:lnTo>
                <a:cubicBezTo>
                  <a:pt x="4892266" y="0"/>
                  <a:pt x="4937760" y="45494"/>
                  <a:pt x="4937760" y="101614"/>
                </a:cubicBezTo>
                <a:lnTo>
                  <a:pt x="4937760" y="3108946"/>
                </a:lnTo>
                <a:cubicBezTo>
                  <a:pt x="4937760" y="3165066"/>
                  <a:pt x="4892266" y="3210560"/>
                  <a:pt x="4836146" y="3210560"/>
                </a:cubicBezTo>
                <a:lnTo>
                  <a:pt x="101614" y="3210560"/>
                </a:lnTo>
                <a:cubicBezTo>
                  <a:pt x="45494" y="3210560"/>
                  <a:pt x="0" y="3165066"/>
                  <a:pt x="0" y="3108946"/>
                </a:cubicBezTo>
                <a:lnTo>
                  <a:pt x="0" y="101614"/>
                </a:lnTo>
                <a:cubicBezTo>
                  <a:pt x="0" y="45532"/>
                  <a:pt x="45532" y="0"/>
                  <a:pt x="101614" y="0"/>
                </a:cubicBezTo>
                <a:close/>
              </a:path>
            </a:pathLst>
          </a:custGeom>
          <a:solidFill>
            <a:srgbClr val="4F6D7A">
              <a:alpha val="10196"/>
            </a:srgbClr>
          </a:solidFill>
          <a:ln w="10160">
            <a:solidFill>
              <a:srgbClr val="4F6D7A">
                <a:alpha val="30196"/>
              </a:srgbClr>
            </a:solidFill>
            <a:prstDash val="solid"/>
          </a:ln>
        </p:spPr>
      </p:sp>
      <p:sp>
        <p:nvSpPr>
          <p:cNvPr id="19" name="Shape 16"/>
          <p:cNvSpPr/>
          <p:nvPr/>
        </p:nvSpPr>
        <p:spPr>
          <a:xfrm>
            <a:off x="5872163" y="5692142"/>
            <a:ext cx="285750" cy="228600"/>
          </a:xfrm>
          <a:custGeom>
            <a:avLst/>
            <a:gdLst/>
            <a:ahLst/>
            <a:cxnLst/>
            <a:rect l="l" t="t" r="r" b="b"/>
            <a:pathLst>
              <a:path w="285750" h="228600">
                <a:moveTo>
                  <a:pt x="171450" y="14288"/>
                </a:moveTo>
                <a:lnTo>
                  <a:pt x="228600" y="14288"/>
                </a:lnTo>
                <a:cubicBezTo>
                  <a:pt x="236503" y="14288"/>
                  <a:pt x="242888" y="20672"/>
                  <a:pt x="242888" y="28575"/>
                </a:cubicBezTo>
                <a:cubicBezTo>
                  <a:pt x="242888" y="36478"/>
                  <a:pt x="236503" y="42863"/>
                  <a:pt x="228600" y="42863"/>
                </a:cubicBezTo>
                <a:lnTo>
                  <a:pt x="177879" y="42863"/>
                </a:lnTo>
                <a:cubicBezTo>
                  <a:pt x="175558" y="54382"/>
                  <a:pt x="167655" y="63892"/>
                  <a:pt x="157163" y="68446"/>
                </a:cubicBezTo>
                <a:lnTo>
                  <a:pt x="157163" y="200025"/>
                </a:lnTo>
                <a:lnTo>
                  <a:pt x="228600" y="200025"/>
                </a:lnTo>
                <a:cubicBezTo>
                  <a:pt x="236503" y="200025"/>
                  <a:pt x="242888" y="206410"/>
                  <a:pt x="242888" y="214313"/>
                </a:cubicBezTo>
                <a:cubicBezTo>
                  <a:pt x="242888" y="222215"/>
                  <a:pt x="236503" y="228600"/>
                  <a:pt x="228600" y="228600"/>
                </a:cubicBezTo>
                <a:lnTo>
                  <a:pt x="57150" y="228600"/>
                </a:lnTo>
                <a:cubicBezTo>
                  <a:pt x="49247" y="228600"/>
                  <a:pt x="42863" y="222215"/>
                  <a:pt x="42863" y="214313"/>
                </a:cubicBezTo>
                <a:cubicBezTo>
                  <a:pt x="42863" y="206410"/>
                  <a:pt x="49247" y="200025"/>
                  <a:pt x="57150" y="200025"/>
                </a:cubicBezTo>
                <a:lnTo>
                  <a:pt x="128588" y="200025"/>
                </a:lnTo>
                <a:lnTo>
                  <a:pt x="128588" y="68446"/>
                </a:lnTo>
                <a:cubicBezTo>
                  <a:pt x="118095" y="63847"/>
                  <a:pt x="110192" y="54337"/>
                  <a:pt x="107871" y="42863"/>
                </a:cubicBezTo>
                <a:lnTo>
                  <a:pt x="57150" y="42863"/>
                </a:lnTo>
                <a:cubicBezTo>
                  <a:pt x="49247" y="42863"/>
                  <a:pt x="42863" y="36478"/>
                  <a:pt x="42863" y="28575"/>
                </a:cubicBezTo>
                <a:cubicBezTo>
                  <a:pt x="42863" y="20672"/>
                  <a:pt x="49247" y="14288"/>
                  <a:pt x="57150" y="14288"/>
                </a:cubicBezTo>
                <a:lnTo>
                  <a:pt x="114300" y="14288"/>
                </a:lnTo>
                <a:cubicBezTo>
                  <a:pt x="120819" y="5626"/>
                  <a:pt x="131177" y="0"/>
                  <a:pt x="142875" y="0"/>
                </a:cubicBezTo>
                <a:cubicBezTo>
                  <a:pt x="154573" y="0"/>
                  <a:pt x="164931" y="5626"/>
                  <a:pt x="171450" y="14288"/>
                </a:cubicBezTo>
                <a:close/>
                <a:moveTo>
                  <a:pt x="196275" y="142875"/>
                </a:moveTo>
                <a:lnTo>
                  <a:pt x="260925" y="142875"/>
                </a:lnTo>
                <a:lnTo>
                  <a:pt x="228600" y="87422"/>
                </a:lnTo>
                <a:lnTo>
                  <a:pt x="196275" y="142875"/>
                </a:lnTo>
                <a:close/>
                <a:moveTo>
                  <a:pt x="228600" y="185738"/>
                </a:moveTo>
                <a:cubicBezTo>
                  <a:pt x="200516" y="185738"/>
                  <a:pt x="177165" y="170557"/>
                  <a:pt x="172343" y="150510"/>
                </a:cubicBezTo>
                <a:cubicBezTo>
                  <a:pt x="171182" y="145599"/>
                  <a:pt x="172789" y="140553"/>
                  <a:pt x="175334" y="136178"/>
                </a:cubicBezTo>
                <a:lnTo>
                  <a:pt x="217840" y="63311"/>
                </a:lnTo>
                <a:cubicBezTo>
                  <a:pt x="220072" y="59472"/>
                  <a:pt x="224180" y="57150"/>
                  <a:pt x="228600" y="57150"/>
                </a:cubicBezTo>
                <a:cubicBezTo>
                  <a:pt x="233020" y="57150"/>
                  <a:pt x="237128" y="59516"/>
                  <a:pt x="239360" y="63311"/>
                </a:cubicBezTo>
                <a:lnTo>
                  <a:pt x="281866" y="136178"/>
                </a:lnTo>
                <a:cubicBezTo>
                  <a:pt x="284411" y="140553"/>
                  <a:pt x="286018" y="145599"/>
                  <a:pt x="284857" y="150510"/>
                </a:cubicBezTo>
                <a:cubicBezTo>
                  <a:pt x="280035" y="170512"/>
                  <a:pt x="256684" y="185738"/>
                  <a:pt x="228600" y="185738"/>
                </a:cubicBezTo>
                <a:close/>
                <a:moveTo>
                  <a:pt x="56614" y="87422"/>
                </a:moveTo>
                <a:lnTo>
                  <a:pt x="24289" y="142875"/>
                </a:lnTo>
                <a:lnTo>
                  <a:pt x="88984" y="142875"/>
                </a:lnTo>
                <a:lnTo>
                  <a:pt x="56614" y="87422"/>
                </a:lnTo>
                <a:close/>
                <a:moveTo>
                  <a:pt x="402" y="150510"/>
                </a:moveTo>
                <a:cubicBezTo>
                  <a:pt x="-759" y="145599"/>
                  <a:pt x="848" y="140553"/>
                  <a:pt x="3393" y="136178"/>
                </a:cubicBezTo>
                <a:lnTo>
                  <a:pt x="45899" y="63311"/>
                </a:lnTo>
                <a:cubicBezTo>
                  <a:pt x="48131" y="59472"/>
                  <a:pt x="52239" y="57150"/>
                  <a:pt x="56659" y="57150"/>
                </a:cubicBezTo>
                <a:cubicBezTo>
                  <a:pt x="61079" y="57150"/>
                  <a:pt x="65187" y="59516"/>
                  <a:pt x="67419" y="63311"/>
                </a:cubicBezTo>
                <a:lnTo>
                  <a:pt x="109924" y="136178"/>
                </a:lnTo>
                <a:cubicBezTo>
                  <a:pt x="112469" y="140553"/>
                  <a:pt x="114077" y="145599"/>
                  <a:pt x="112916" y="150510"/>
                </a:cubicBezTo>
                <a:cubicBezTo>
                  <a:pt x="108094" y="170512"/>
                  <a:pt x="84743" y="185738"/>
                  <a:pt x="56659" y="185738"/>
                </a:cubicBezTo>
                <a:cubicBezTo>
                  <a:pt x="28575" y="185738"/>
                  <a:pt x="5224" y="170557"/>
                  <a:pt x="402" y="150510"/>
                </a:cubicBezTo>
                <a:close/>
              </a:path>
            </a:pathLst>
          </a:custGeom>
          <a:solidFill>
            <a:srgbClr val="4F6D7A"/>
          </a:solidFill>
          <a:ln/>
        </p:spPr>
      </p:sp>
      <p:sp>
        <p:nvSpPr>
          <p:cNvPr id="20" name="Text 17"/>
          <p:cNvSpPr/>
          <p:nvPr/>
        </p:nvSpPr>
        <p:spPr>
          <a:xfrm>
            <a:off x="6161088" y="5628642"/>
            <a:ext cx="4343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Trade-offs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5868988" y="6085842"/>
            <a:ext cx="4610100" cy="2336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Completeness:</a:t>
            </a:r>
            <a:pPr>
              <a:lnSpc>
                <a:spcPct val="14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All algorithms are complete for this problem size. </a:t>
            </a:r>
            <a:pPr>
              <a:lnSpc>
                <a:spcPct val="140000"/>
              </a:lnSpc>
            </a:pPr>
            <a:r>
              <a:rPr lang="en-US" sz="14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Optimality:</a:t>
            </a:r>
            <a:pPr>
              <a:lnSpc>
                <a:spcPct val="14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All find the optimal solution. 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14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Efficiency:</a:t>
            </a:r>
            <a:pPr>
              <a:lnSpc>
                <a:spcPct val="14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  DFS is the Most Efficient Algorithm, while BFS explores most due to level-order traversal.</a:t>
            </a:r>
            <a:endParaRPr lang="en-US" sz="1600" dirty="0"/>
          </a:p>
        </p:txBody>
      </p:sp>
      <p:sp>
        <p:nvSpPr>
          <p:cNvPr id="22" name="Shape 19"/>
          <p:cNvSpPr/>
          <p:nvPr/>
        </p:nvSpPr>
        <p:spPr>
          <a:xfrm>
            <a:off x="10808494" y="5420365"/>
            <a:ext cx="4937760" cy="3210560"/>
          </a:xfrm>
          <a:custGeom>
            <a:avLst/>
            <a:gdLst/>
            <a:ahLst/>
            <a:cxnLst/>
            <a:rect l="l" t="t" r="r" b="b"/>
            <a:pathLst>
              <a:path w="4937760" h="3210560">
                <a:moveTo>
                  <a:pt x="101614" y="0"/>
                </a:moveTo>
                <a:lnTo>
                  <a:pt x="4836146" y="0"/>
                </a:lnTo>
                <a:cubicBezTo>
                  <a:pt x="4892266" y="0"/>
                  <a:pt x="4937760" y="45494"/>
                  <a:pt x="4937760" y="101614"/>
                </a:cubicBezTo>
                <a:lnTo>
                  <a:pt x="4937760" y="3108946"/>
                </a:lnTo>
                <a:cubicBezTo>
                  <a:pt x="4937760" y="3165066"/>
                  <a:pt x="4892266" y="3210560"/>
                  <a:pt x="4836146" y="3210560"/>
                </a:cubicBezTo>
                <a:lnTo>
                  <a:pt x="101614" y="3210560"/>
                </a:lnTo>
                <a:cubicBezTo>
                  <a:pt x="45494" y="3210560"/>
                  <a:pt x="0" y="3165066"/>
                  <a:pt x="0" y="3108946"/>
                </a:cubicBezTo>
                <a:lnTo>
                  <a:pt x="0" y="101614"/>
                </a:lnTo>
                <a:cubicBezTo>
                  <a:pt x="0" y="45532"/>
                  <a:pt x="45532" y="0"/>
                  <a:pt x="101614" y="0"/>
                </a:cubicBezTo>
                <a:close/>
              </a:path>
            </a:pathLst>
          </a:custGeom>
          <a:solidFill>
            <a:srgbClr val="4F6D7A">
              <a:alpha val="10196"/>
            </a:srgbClr>
          </a:solidFill>
          <a:ln w="10160">
            <a:solidFill>
              <a:srgbClr val="4F6D7A">
                <a:alpha val="30196"/>
              </a:srgbClr>
            </a:solidFill>
            <a:prstDash val="solid"/>
          </a:ln>
        </p:spPr>
      </p:sp>
      <p:sp>
        <p:nvSpPr>
          <p:cNvPr id="23" name="Shape 20"/>
          <p:cNvSpPr/>
          <p:nvPr/>
        </p:nvSpPr>
        <p:spPr>
          <a:xfrm>
            <a:off x="11048524" y="5692142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8575" y="28575"/>
                </a:moveTo>
                <a:cubicBezTo>
                  <a:pt x="28575" y="20672"/>
                  <a:pt x="22190" y="14288"/>
                  <a:pt x="14288" y="14288"/>
                </a:cubicBezTo>
                <a:cubicBezTo>
                  <a:pt x="6385" y="14288"/>
                  <a:pt x="0" y="20672"/>
                  <a:pt x="0" y="28575"/>
                </a:cubicBezTo>
                <a:lnTo>
                  <a:pt x="0" y="178594"/>
                </a:lnTo>
                <a:cubicBezTo>
                  <a:pt x="0" y="198328"/>
                  <a:pt x="15984" y="214313"/>
                  <a:pt x="35719" y="214313"/>
                </a:cubicBezTo>
                <a:lnTo>
                  <a:pt x="214313" y="214313"/>
                </a:lnTo>
                <a:cubicBezTo>
                  <a:pt x="222215" y="214313"/>
                  <a:pt x="228600" y="207928"/>
                  <a:pt x="228600" y="200025"/>
                </a:cubicBezTo>
                <a:cubicBezTo>
                  <a:pt x="228600" y="192122"/>
                  <a:pt x="222215" y="185738"/>
                  <a:pt x="214313" y="185738"/>
                </a:cubicBezTo>
                <a:lnTo>
                  <a:pt x="35719" y="185738"/>
                </a:lnTo>
                <a:cubicBezTo>
                  <a:pt x="31790" y="185738"/>
                  <a:pt x="28575" y="182523"/>
                  <a:pt x="28575" y="178594"/>
                </a:cubicBezTo>
                <a:lnTo>
                  <a:pt x="28575" y="28575"/>
                </a:lnTo>
                <a:close/>
                <a:moveTo>
                  <a:pt x="210116" y="67241"/>
                </a:moveTo>
                <a:cubicBezTo>
                  <a:pt x="215697" y="61659"/>
                  <a:pt x="215697" y="52596"/>
                  <a:pt x="210116" y="47015"/>
                </a:cubicBezTo>
                <a:cubicBezTo>
                  <a:pt x="204534" y="41434"/>
                  <a:pt x="195471" y="41434"/>
                  <a:pt x="189890" y="47015"/>
                </a:cubicBezTo>
                <a:lnTo>
                  <a:pt x="142875" y="94074"/>
                </a:lnTo>
                <a:lnTo>
                  <a:pt x="117247" y="68491"/>
                </a:lnTo>
                <a:cubicBezTo>
                  <a:pt x="111666" y="62910"/>
                  <a:pt x="102602" y="62910"/>
                  <a:pt x="97021" y="68491"/>
                </a:cubicBezTo>
                <a:lnTo>
                  <a:pt x="54159" y="111353"/>
                </a:lnTo>
                <a:cubicBezTo>
                  <a:pt x="48578" y="116934"/>
                  <a:pt x="48578" y="125998"/>
                  <a:pt x="54159" y="131579"/>
                </a:cubicBezTo>
                <a:cubicBezTo>
                  <a:pt x="59740" y="137160"/>
                  <a:pt x="68803" y="137160"/>
                  <a:pt x="74384" y="131579"/>
                </a:cubicBezTo>
                <a:lnTo>
                  <a:pt x="107156" y="98807"/>
                </a:lnTo>
                <a:lnTo>
                  <a:pt x="132784" y="124435"/>
                </a:lnTo>
                <a:cubicBezTo>
                  <a:pt x="138366" y="130016"/>
                  <a:pt x="147429" y="130016"/>
                  <a:pt x="153010" y="124435"/>
                </a:cubicBezTo>
                <a:lnTo>
                  <a:pt x="210160" y="67285"/>
                </a:lnTo>
                <a:close/>
              </a:path>
            </a:pathLst>
          </a:custGeom>
          <a:solidFill>
            <a:srgbClr val="4F6D7A"/>
          </a:solidFill>
          <a:ln/>
        </p:spPr>
      </p:sp>
      <p:sp>
        <p:nvSpPr>
          <p:cNvPr id="24" name="Text 21"/>
          <p:cNvSpPr/>
          <p:nvPr/>
        </p:nvSpPr>
        <p:spPr>
          <a:xfrm>
            <a:off x="11308874" y="5628642"/>
            <a:ext cx="4343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Efficiency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11016774" y="6085842"/>
            <a:ext cx="4610100" cy="2336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Time Complexity:</a:t>
            </a:r>
            <a:pPr>
              <a:lnSpc>
                <a:spcPct val="14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All algorithms solved the problem in under ms, demonstrating Python's efficiency for this state space size. </a:t>
            </a:r>
            <a:pPr>
              <a:lnSpc>
                <a:spcPct val="140000"/>
              </a:lnSpc>
            </a:pPr>
            <a:r>
              <a:rPr lang="en-US" sz="14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Space Complexity:</a:t>
            </a:r>
            <a:pPr>
              <a:lnSpc>
                <a:spcPct val="14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DFS uses O(bm) space, BFS uses O(b^d), while A* space depends on heuristic quality.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0" y="0"/>
            <a:ext cx="7620000" cy="26412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0" y="0"/>
            <a:ext cx="7620000" cy="26412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8" name="Text 25"/>
          <p:cNvSpPr/>
          <p:nvPr/>
        </p:nvSpPr>
        <p:spPr>
          <a:xfrm>
            <a:off x="619762" y="7261923"/>
            <a:ext cx="4517446" cy="136900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C0D6D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For this small state space, DFS's rapid depth-first exploration outperformed the overhead of informed search (A*) and systematic breadth-first exploration (BFS).</a:t>
            </a:r>
            <a:endParaRPr lang="en-US" sz="1600" dirty="0"/>
          </a:p>
        </p:txBody>
      </p:sp>
      <p:sp>
        <p:nvSpPr>
          <p:cNvPr id="29" name="Text 26"/>
          <p:cNvSpPr/>
          <p:nvPr/>
        </p:nvSpPr>
        <p:spPr>
          <a:xfrm>
            <a:off x="0" y="0"/>
            <a:ext cx="7620000" cy="26412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1A1D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08000"/>
            <a:ext cx="15341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spc="80" kern="0" dirty="0">
                <a:solidFill>
                  <a:srgbClr val="E59F5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TECHNICAL ACHIEVEMENTS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508000" y="914400"/>
            <a:ext cx="15468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Implementation Highlights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08000" y="1574800"/>
            <a:ext cx="1016000" cy="50800"/>
          </a:xfrm>
          <a:custGeom>
            <a:avLst/>
            <a:gdLst/>
            <a:ahLst/>
            <a:cxnLst/>
            <a:rect l="l" t="t" r="r" b="b"/>
            <a:pathLst>
              <a:path w="1016000" h="50800">
                <a:moveTo>
                  <a:pt x="0" y="0"/>
                </a:moveTo>
                <a:lnTo>
                  <a:pt x="1016000" y="0"/>
                </a:lnTo>
                <a:lnTo>
                  <a:pt x="10160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E59F54"/>
          </a:solidFill>
          <a:ln/>
        </p:spPr>
      </p:sp>
      <p:sp>
        <p:nvSpPr>
          <p:cNvPr id="5" name="Shape 3"/>
          <p:cNvSpPr/>
          <p:nvPr/>
        </p:nvSpPr>
        <p:spPr>
          <a:xfrm>
            <a:off x="513080" y="1935480"/>
            <a:ext cx="4899660" cy="1457960"/>
          </a:xfrm>
          <a:custGeom>
            <a:avLst/>
            <a:gdLst/>
            <a:ahLst/>
            <a:cxnLst/>
            <a:rect l="l" t="t" r="r" b="b"/>
            <a:pathLst>
              <a:path w="4899660" h="1457960">
                <a:moveTo>
                  <a:pt x="101605" y="0"/>
                </a:moveTo>
                <a:lnTo>
                  <a:pt x="4798055" y="0"/>
                </a:lnTo>
                <a:cubicBezTo>
                  <a:pt x="4854170" y="0"/>
                  <a:pt x="4899660" y="45490"/>
                  <a:pt x="4899660" y="101605"/>
                </a:cubicBezTo>
                <a:lnTo>
                  <a:pt x="4899660" y="1356355"/>
                </a:lnTo>
                <a:cubicBezTo>
                  <a:pt x="4899660" y="1412470"/>
                  <a:pt x="4854170" y="1457960"/>
                  <a:pt x="4798055" y="1457960"/>
                </a:cubicBezTo>
                <a:lnTo>
                  <a:pt x="101605" y="1457960"/>
                </a:lnTo>
                <a:cubicBezTo>
                  <a:pt x="45490" y="1457960"/>
                  <a:pt x="0" y="1412470"/>
                  <a:pt x="0" y="1356355"/>
                </a:cubicBezTo>
                <a:lnTo>
                  <a:pt x="0" y="101605"/>
                </a:lnTo>
                <a:cubicBezTo>
                  <a:pt x="0" y="45528"/>
                  <a:pt x="45528" y="0"/>
                  <a:pt x="101605" y="0"/>
                </a:cubicBezTo>
                <a:close/>
              </a:path>
            </a:pathLst>
          </a:custGeom>
          <a:solidFill>
            <a:srgbClr val="E59F54">
              <a:alpha val="10196"/>
            </a:srgbClr>
          </a:solidFill>
          <a:ln w="10160">
            <a:solidFill>
              <a:srgbClr val="E59F54">
                <a:alpha val="3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767397" y="2207258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57150" y="-14287"/>
                </a:moveTo>
                <a:cubicBezTo>
                  <a:pt x="65053" y="-14287"/>
                  <a:pt x="71438" y="-7903"/>
                  <a:pt x="71438" y="0"/>
                </a:cubicBezTo>
                <a:lnTo>
                  <a:pt x="71438" y="42863"/>
                </a:lnTo>
                <a:lnTo>
                  <a:pt x="128588" y="42863"/>
                </a:lnTo>
                <a:lnTo>
                  <a:pt x="128588" y="0"/>
                </a:lnTo>
                <a:cubicBezTo>
                  <a:pt x="128588" y="-7903"/>
                  <a:pt x="134972" y="-14287"/>
                  <a:pt x="142875" y="-14287"/>
                </a:cubicBezTo>
                <a:cubicBezTo>
                  <a:pt x="150778" y="-14287"/>
                  <a:pt x="157163" y="-7903"/>
                  <a:pt x="157163" y="0"/>
                </a:cubicBezTo>
                <a:lnTo>
                  <a:pt x="157163" y="42863"/>
                </a:lnTo>
                <a:lnTo>
                  <a:pt x="185738" y="42863"/>
                </a:lnTo>
                <a:cubicBezTo>
                  <a:pt x="193640" y="42863"/>
                  <a:pt x="200025" y="49247"/>
                  <a:pt x="200025" y="57150"/>
                </a:cubicBezTo>
                <a:cubicBezTo>
                  <a:pt x="200025" y="65053"/>
                  <a:pt x="193640" y="71438"/>
                  <a:pt x="185738" y="71438"/>
                </a:cubicBezTo>
                <a:lnTo>
                  <a:pt x="185738" y="100013"/>
                </a:lnTo>
                <a:cubicBezTo>
                  <a:pt x="185738" y="142473"/>
                  <a:pt x="154841" y="177745"/>
                  <a:pt x="114300" y="184532"/>
                </a:cubicBezTo>
                <a:lnTo>
                  <a:pt x="114300" y="214313"/>
                </a:lnTo>
                <a:cubicBezTo>
                  <a:pt x="114300" y="222215"/>
                  <a:pt x="107915" y="228600"/>
                  <a:pt x="100013" y="228600"/>
                </a:cubicBezTo>
                <a:cubicBezTo>
                  <a:pt x="92110" y="228600"/>
                  <a:pt x="85725" y="222215"/>
                  <a:pt x="85725" y="214313"/>
                </a:cubicBezTo>
                <a:lnTo>
                  <a:pt x="85725" y="184532"/>
                </a:lnTo>
                <a:cubicBezTo>
                  <a:pt x="45184" y="177745"/>
                  <a:pt x="14288" y="142473"/>
                  <a:pt x="14288" y="100013"/>
                </a:cubicBezTo>
                <a:lnTo>
                  <a:pt x="14288" y="71438"/>
                </a:lnTo>
                <a:cubicBezTo>
                  <a:pt x="6385" y="71438"/>
                  <a:pt x="0" y="65053"/>
                  <a:pt x="0" y="57150"/>
                </a:cubicBezTo>
                <a:cubicBezTo>
                  <a:pt x="0" y="49247"/>
                  <a:pt x="6385" y="42863"/>
                  <a:pt x="14288" y="42863"/>
                </a:cubicBezTo>
                <a:lnTo>
                  <a:pt x="42863" y="42863"/>
                </a:lnTo>
                <a:lnTo>
                  <a:pt x="42863" y="0"/>
                </a:lnTo>
                <a:cubicBezTo>
                  <a:pt x="42863" y="-7903"/>
                  <a:pt x="49247" y="-14287"/>
                  <a:pt x="57150" y="-14287"/>
                </a:cubicBezTo>
                <a:close/>
              </a:path>
            </a:pathLst>
          </a:custGeom>
          <a:solidFill>
            <a:srgbClr val="E59F54"/>
          </a:solidFill>
          <a:ln/>
        </p:spPr>
      </p:sp>
      <p:sp>
        <p:nvSpPr>
          <p:cNvPr id="7" name="Text 5"/>
          <p:cNvSpPr/>
          <p:nvPr/>
        </p:nvSpPr>
        <p:spPr>
          <a:xfrm>
            <a:off x="1013460" y="2143758"/>
            <a:ext cx="4305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59F5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Modular Interface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721360" y="2600958"/>
            <a:ext cx="4572000" cy="584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Consistent </a:t>
            </a:r>
            <a:pPr>
              <a:lnSpc>
                <a:spcPct val="140000"/>
              </a:lnSpc>
            </a:pPr>
            <a:r>
              <a:rPr lang="en-US" sz="1400" dirty="0">
                <a:solidFill>
                  <a:srgbClr val="E59F5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solve()</a:t>
            </a:r>
            <a:pPr>
              <a:lnSpc>
                <a:spcPct val="14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function across all algorithms enables easy swapping and comparison without code changes.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13080" y="3610615"/>
            <a:ext cx="4899660" cy="1457960"/>
          </a:xfrm>
          <a:custGeom>
            <a:avLst/>
            <a:gdLst/>
            <a:ahLst/>
            <a:cxnLst/>
            <a:rect l="l" t="t" r="r" b="b"/>
            <a:pathLst>
              <a:path w="4899660" h="1457960">
                <a:moveTo>
                  <a:pt x="101605" y="0"/>
                </a:moveTo>
                <a:lnTo>
                  <a:pt x="4798055" y="0"/>
                </a:lnTo>
                <a:cubicBezTo>
                  <a:pt x="4854170" y="0"/>
                  <a:pt x="4899660" y="45490"/>
                  <a:pt x="4899660" y="101605"/>
                </a:cubicBezTo>
                <a:lnTo>
                  <a:pt x="4899660" y="1356355"/>
                </a:lnTo>
                <a:cubicBezTo>
                  <a:pt x="4899660" y="1412470"/>
                  <a:pt x="4854170" y="1457960"/>
                  <a:pt x="4798055" y="1457960"/>
                </a:cubicBezTo>
                <a:lnTo>
                  <a:pt x="101605" y="1457960"/>
                </a:lnTo>
                <a:cubicBezTo>
                  <a:pt x="45490" y="1457960"/>
                  <a:pt x="0" y="1412470"/>
                  <a:pt x="0" y="1356355"/>
                </a:cubicBezTo>
                <a:lnTo>
                  <a:pt x="0" y="101605"/>
                </a:lnTo>
                <a:cubicBezTo>
                  <a:pt x="0" y="45528"/>
                  <a:pt x="45528" y="0"/>
                  <a:pt x="101605" y="0"/>
                </a:cubicBezTo>
                <a:close/>
              </a:path>
            </a:pathLst>
          </a:custGeom>
          <a:solidFill>
            <a:srgbClr val="4F6D7A">
              <a:alpha val="10196"/>
            </a:srgbClr>
          </a:solidFill>
          <a:ln w="10160">
            <a:solidFill>
              <a:srgbClr val="4F6D7A">
                <a:alpha val="30196"/>
              </a:srgbClr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753110" y="3882392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14357" y="85725"/>
                </a:moveTo>
                <a:lnTo>
                  <a:pt x="217884" y="85725"/>
                </a:lnTo>
                <a:cubicBezTo>
                  <a:pt x="223823" y="85725"/>
                  <a:pt x="228600" y="80948"/>
                  <a:pt x="228600" y="75009"/>
                </a:cubicBezTo>
                <a:lnTo>
                  <a:pt x="228600" y="10716"/>
                </a:lnTo>
                <a:cubicBezTo>
                  <a:pt x="228600" y="6385"/>
                  <a:pt x="226010" y="2456"/>
                  <a:pt x="221992" y="804"/>
                </a:cubicBezTo>
                <a:cubicBezTo>
                  <a:pt x="217974" y="-848"/>
                  <a:pt x="213375" y="89"/>
                  <a:pt x="210294" y="3125"/>
                </a:cubicBezTo>
                <a:lnTo>
                  <a:pt x="187211" y="26253"/>
                </a:lnTo>
                <a:cubicBezTo>
                  <a:pt x="167432" y="9867"/>
                  <a:pt x="141982" y="0"/>
                  <a:pt x="114300" y="0"/>
                </a:cubicBezTo>
                <a:cubicBezTo>
                  <a:pt x="56704" y="0"/>
                  <a:pt x="9064" y="42595"/>
                  <a:pt x="1161" y="98003"/>
                </a:cubicBezTo>
                <a:cubicBezTo>
                  <a:pt x="45" y="105817"/>
                  <a:pt x="5447" y="113050"/>
                  <a:pt x="13261" y="114166"/>
                </a:cubicBezTo>
                <a:cubicBezTo>
                  <a:pt x="21074" y="115282"/>
                  <a:pt x="28307" y="109835"/>
                  <a:pt x="29423" y="102066"/>
                </a:cubicBezTo>
                <a:cubicBezTo>
                  <a:pt x="35362" y="60499"/>
                  <a:pt x="71125" y="28575"/>
                  <a:pt x="114300" y="28575"/>
                </a:cubicBezTo>
                <a:cubicBezTo>
                  <a:pt x="134124" y="28575"/>
                  <a:pt x="152340" y="35272"/>
                  <a:pt x="166851" y="46568"/>
                </a:cubicBezTo>
                <a:lnTo>
                  <a:pt x="146000" y="67419"/>
                </a:lnTo>
                <a:cubicBezTo>
                  <a:pt x="142920" y="70500"/>
                  <a:pt x="142027" y="75099"/>
                  <a:pt x="143679" y="79117"/>
                </a:cubicBezTo>
                <a:cubicBezTo>
                  <a:pt x="145331" y="83135"/>
                  <a:pt x="149260" y="85725"/>
                  <a:pt x="153591" y="85725"/>
                </a:cubicBezTo>
                <a:lnTo>
                  <a:pt x="214357" y="85725"/>
                </a:lnTo>
                <a:close/>
                <a:moveTo>
                  <a:pt x="227484" y="130597"/>
                </a:moveTo>
                <a:cubicBezTo>
                  <a:pt x="228600" y="122783"/>
                  <a:pt x="223153" y="115550"/>
                  <a:pt x="215384" y="114434"/>
                </a:cubicBezTo>
                <a:cubicBezTo>
                  <a:pt x="207615" y="113318"/>
                  <a:pt x="200338" y="118765"/>
                  <a:pt x="199221" y="126534"/>
                </a:cubicBezTo>
                <a:cubicBezTo>
                  <a:pt x="193283" y="168057"/>
                  <a:pt x="157520" y="199980"/>
                  <a:pt x="114345" y="199980"/>
                </a:cubicBezTo>
                <a:cubicBezTo>
                  <a:pt x="94521" y="199980"/>
                  <a:pt x="76304" y="193283"/>
                  <a:pt x="61793" y="181987"/>
                </a:cubicBezTo>
                <a:lnTo>
                  <a:pt x="82600" y="161181"/>
                </a:lnTo>
                <a:cubicBezTo>
                  <a:pt x="85680" y="158100"/>
                  <a:pt x="86573" y="153501"/>
                  <a:pt x="84921" y="149483"/>
                </a:cubicBezTo>
                <a:cubicBezTo>
                  <a:pt x="83269" y="145465"/>
                  <a:pt x="79340" y="142875"/>
                  <a:pt x="75009" y="142875"/>
                </a:cubicBezTo>
                <a:lnTo>
                  <a:pt x="10716" y="142875"/>
                </a:lnTo>
                <a:cubicBezTo>
                  <a:pt x="4777" y="142875"/>
                  <a:pt x="0" y="147652"/>
                  <a:pt x="0" y="153591"/>
                </a:cubicBezTo>
                <a:lnTo>
                  <a:pt x="0" y="217884"/>
                </a:lnTo>
                <a:cubicBezTo>
                  <a:pt x="0" y="222215"/>
                  <a:pt x="2590" y="226144"/>
                  <a:pt x="6608" y="227796"/>
                </a:cubicBezTo>
                <a:cubicBezTo>
                  <a:pt x="10626" y="229448"/>
                  <a:pt x="15225" y="228511"/>
                  <a:pt x="18306" y="225475"/>
                </a:cubicBezTo>
                <a:lnTo>
                  <a:pt x="41434" y="202347"/>
                </a:lnTo>
                <a:cubicBezTo>
                  <a:pt x="61168" y="218733"/>
                  <a:pt x="86618" y="228600"/>
                  <a:pt x="114300" y="228600"/>
                </a:cubicBezTo>
                <a:cubicBezTo>
                  <a:pt x="171896" y="228600"/>
                  <a:pt x="219536" y="186005"/>
                  <a:pt x="227439" y="130597"/>
                </a:cubicBezTo>
                <a:close/>
              </a:path>
            </a:pathLst>
          </a:custGeom>
          <a:solidFill>
            <a:srgbClr val="4F6D7A"/>
          </a:solidFill>
          <a:ln/>
        </p:spPr>
      </p:sp>
      <p:sp>
        <p:nvSpPr>
          <p:cNvPr id="11" name="Text 9"/>
          <p:cNvSpPr/>
          <p:nvPr/>
        </p:nvSpPr>
        <p:spPr>
          <a:xfrm>
            <a:off x="1013460" y="3818892"/>
            <a:ext cx="4305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4F6D7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Cycle Detection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721360" y="4276092"/>
            <a:ext cx="4572000" cy="584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Prevents revisiting states using closed sets, ensuring efficient exploration without infinite loops.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677694" y="1935480"/>
            <a:ext cx="4899660" cy="1737360"/>
          </a:xfrm>
          <a:custGeom>
            <a:avLst/>
            <a:gdLst/>
            <a:ahLst/>
            <a:cxnLst/>
            <a:rect l="l" t="t" r="r" b="b"/>
            <a:pathLst>
              <a:path w="4899660" h="1737360">
                <a:moveTo>
                  <a:pt x="101601" y="0"/>
                </a:moveTo>
                <a:lnTo>
                  <a:pt x="4798059" y="0"/>
                </a:lnTo>
                <a:cubicBezTo>
                  <a:pt x="4854172" y="0"/>
                  <a:pt x="4899660" y="45488"/>
                  <a:pt x="4899660" y="101601"/>
                </a:cubicBezTo>
                <a:lnTo>
                  <a:pt x="4899660" y="1635759"/>
                </a:lnTo>
                <a:cubicBezTo>
                  <a:pt x="4899660" y="1691872"/>
                  <a:pt x="4854172" y="1737360"/>
                  <a:pt x="4798059" y="1737360"/>
                </a:cubicBezTo>
                <a:lnTo>
                  <a:pt x="101601" y="1737360"/>
                </a:lnTo>
                <a:cubicBezTo>
                  <a:pt x="45488" y="1737360"/>
                  <a:pt x="0" y="1691872"/>
                  <a:pt x="0" y="1635759"/>
                </a:cubicBezTo>
                <a:lnTo>
                  <a:pt x="0" y="101601"/>
                </a:lnTo>
                <a:cubicBezTo>
                  <a:pt x="0" y="45488"/>
                  <a:pt x="45488" y="0"/>
                  <a:pt x="101601" y="0"/>
                </a:cubicBezTo>
                <a:close/>
              </a:path>
            </a:pathLst>
          </a:custGeom>
          <a:solidFill>
            <a:srgbClr val="4F6D7A">
              <a:alpha val="10196"/>
            </a:srgbClr>
          </a:solidFill>
          <a:ln w="10160">
            <a:solidFill>
              <a:srgbClr val="4F6D7A">
                <a:alpha val="30196"/>
              </a:srgbClr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5932011" y="2207258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0" y="42863"/>
                </a:moveTo>
                <a:cubicBezTo>
                  <a:pt x="0" y="27102"/>
                  <a:pt x="12814" y="14288"/>
                  <a:pt x="28575" y="14288"/>
                </a:cubicBezTo>
                <a:lnTo>
                  <a:pt x="171450" y="14288"/>
                </a:lnTo>
                <a:cubicBezTo>
                  <a:pt x="187211" y="14288"/>
                  <a:pt x="200025" y="27102"/>
                  <a:pt x="200025" y="42863"/>
                </a:cubicBezTo>
                <a:lnTo>
                  <a:pt x="200025" y="185738"/>
                </a:lnTo>
                <a:cubicBezTo>
                  <a:pt x="200025" y="201498"/>
                  <a:pt x="187211" y="214313"/>
                  <a:pt x="171450" y="214313"/>
                </a:cubicBezTo>
                <a:lnTo>
                  <a:pt x="28575" y="214313"/>
                </a:lnTo>
                <a:cubicBezTo>
                  <a:pt x="12814" y="214313"/>
                  <a:pt x="0" y="201498"/>
                  <a:pt x="0" y="185738"/>
                </a:cubicBezTo>
                <a:lnTo>
                  <a:pt x="0" y="42863"/>
                </a:lnTo>
                <a:close/>
                <a:moveTo>
                  <a:pt x="21431" y="164306"/>
                </a:moveTo>
                <a:lnTo>
                  <a:pt x="21431" y="178594"/>
                </a:lnTo>
                <a:cubicBezTo>
                  <a:pt x="21431" y="182523"/>
                  <a:pt x="24646" y="185738"/>
                  <a:pt x="28575" y="185738"/>
                </a:cubicBezTo>
                <a:lnTo>
                  <a:pt x="42863" y="185738"/>
                </a:lnTo>
                <a:cubicBezTo>
                  <a:pt x="46792" y="185738"/>
                  <a:pt x="50006" y="182523"/>
                  <a:pt x="50006" y="178594"/>
                </a:cubicBezTo>
                <a:lnTo>
                  <a:pt x="50006" y="164306"/>
                </a:lnTo>
                <a:cubicBezTo>
                  <a:pt x="50006" y="160377"/>
                  <a:pt x="46792" y="157163"/>
                  <a:pt x="42863" y="157163"/>
                </a:cubicBezTo>
                <a:lnTo>
                  <a:pt x="28575" y="157163"/>
                </a:lnTo>
                <a:cubicBezTo>
                  <a:pt x="24646" y="157163"/>
                  <a:pt x="21431" y="160377"/>
                  <a:pt x="21431" y="164306"/>
                </a:cubicBezTo>
                <a:close/>
                <a:moveTo>
                  <a:pt x="157163" y="157163"/>
                </a:moveTo>
                <a:cubicBezTo>
                  <a:pt x="153233" y="157163"/>
                  <a:pt x="150019" y="160377"/>
                  <a:pt x="150019" y="164306"/>
                </a:cubicBezTo>
                <a:lnTo>
                  <a:pt x="150019" y="178594"/>
                </a:lnTo>
                <a:cubicBezTo>
                  <a:pt x="150019" y="182523"/>
                  <a:pt x="153233" y="185738"/>
                  <a:pt x="157163" y="185738"/>
                </a:cubicBezTo>
                <a:lnTo>
                  <a:pt x="171450" y="185738"/>
                </a:lnTo>
                <a:cubicBezTo>
                  <a:pt x="175379" y="185738"/>
                  <a:pt x="178594" y="182523"/>
                  <a:pt x="178594" y="178594"/>
                </a:cubicBezTo>
                <a:lnTo>
                  <a:pt x="178594" y="164306"/>
                </a:lnTo>
                <a:cubicBezTo>
                  <a:pt x="178594" y="160377"/>
                  <a:pt x="175379" y="157163"/>
                  <a:pt x="171450" y="157163"/>
                </a:cubicBezTo>
                <a:lnTo>
                  <a:pt x="157163" y="157163"/>
                </a:lnTo>
                <a:close/>
                <a:moveTo>
                  <a:pt x="21431" y="107156"/>
                </a:moveTo>
                <a:lnTo>
                  <a:pt x="21431" y="121444"/>
                </a:lnTo>
                <a:cubicBezTo>
                  <a:pt x="21431" y="125373"/>
                  <a:pt x="24646" y="128588"/>
                  <a:pt x="28575" y="128588"/>
                </a:cubicBezTo>
                <a:lnTo>
                  <a:pt x="42863" y="128588"/>
                </a:lnTo>
                <a:cubicBezTo>
                  <a:pt x="46792" y="128588"/>
                  <a:pt x="50006" y="125373"/>
                  <a:pt x="50006" y="121444"/>
                </a:cubicBezTo>
                <a:lnTo>
                  <a:pt x="50006" y="107156"/>
                </a:lnTo>
                <a:cubicBezTo>
                  <a:pt x="50006" y="103227"/>
                  <a:pt x="46792" y="100013"/>
                  <a:pt x="42863" y="100013"/>
                </a:cubicBezTo>
                <a:lnTo>
                  <a:pt x="28575" y="100013"/>
                </a:lnTo>
                <a:cubicBezTo>
                  <a:pt x="24646" y="100013"/>
                  <a:pt x="21431" y="103227"/>
                  <a:pt x="21431" y="107156"/>
                </a:cubicBezTo>
                <a:close/>
                <a:moveTo>
                  <a:pt x="157163" y="100013"/>
                </a:moveTo>
                <a:cubicBezTo>
                  <a:pt x="153233" y="100013"/>
                  <a:pt x="150019" y="103227"/>
                  <a:pt x="150019" y="107156"/>
                </a:cubicBezTo>
                <a:lnTo>
                  <a:pt x="150019" y="121444"/>
                </a:lnTo>
                <a:cubicBezTo>
                  <a:pt x="150019" y="125373"/>
                  <a:pt x="153233" y="128588"/>
                  <a:pt x="157163" y="128588"/>
                </a:cubicBezTo>
                <a:lnTo>
                  <a:pt x="171450" y="128588"/>
                </a:lnTo>
                <a:cubicBezTo>
                  <a:pt x="175379" y="128588"/>
                  <a:pt x="178594" y="125373"/>
                  <a:pt x="178594" y="121444"/>
                </a:cubicBezTo>
                <a:lnTo>
                  <a:pt x="178594" y="107156"/>
                </a:lnTo>
                <a:cubicBezTo>
                  <a:pt x="178594" y="103227"/>
                  <a:pt x="175379" y="100013"/>
                  <a:pt x="171450" y="100013"/>
                </a:cubicBezTo>
                <a:lnTo>
                  <a:pt x="157163" y="100013"/>
                </a:lnTo>
                <a:close/>
                <a:moveTo>
                  <a:pt x="21431" y="50006"/>
                </a:moveTo>
                <a:lnTo>
                  <a:pt x="21431" y="64294"/>
                </a:lnTo>
                <a:cubicBezTo>
                  <a:pt x="21431" y="68223"/>
                  <a:pt x="24646" y="71438"/>
                  <a:pt x="28575" y="71438"/>
                </a:cubicBezTo>
                <a:lnTo>
                  <a:pt x="42863" y="71438"/>
                </a:lnTo>
                <a:cubicBezTo>
                  <a:pt x="46792" y="71438"/>
                  <a:pt x="50006" y="68223"/>
                  <a:pt x="50006" y="64294"/>
                </a:cubicBezTo>
                <a:lnTo>
                  <a:pt x="50006" y="50006"/>
                </a:lnTo>
                <a:cubicBezTo>
                  <a:pt x="50006" y="46077"/>
                  <a:pt x="46792" y="42863"/>
                  <a:pt x="42863" y="42863"/>
                </a:cubicBezTo>
                <a:lnTo>
                  <a:pt x="28575" y="42863"/>
                </a:lnTo>
                <a:cubicBezTo>
                  <a:pt x="24646" y="42863"/>
                  <a:pt x="21431" y="46077"/>
                  <a:pt x="21431" y="50006"/>
                </a:cubicBezTo>
                <a:close/>
                <a:moveTo>
                  <a:pt x="157163" y="42863"/>
                </a:moveTo>
                <a:cubicBezTo>
                  <a:pt x="153233" y="42863"/>
                  <a:pt x="150019" y="46077"/>
                  <a:pt x="150019" y="50006"/>
                </a:cubicBezTo>
                <a:lnTo>
                  <a:pt x="150019" y="64294"/>
                </a:lnTo>
                <a:cubicBezTo>
                  <a:pt x="150019" y="68223"/>
                  <a:pt x="153233" y="71438"/>
                  <a:pt x="157163" y="71438"/>
                </a:cubicBezTo>
                <a:lnTo>
                  <a:pt x="171450" y="71438"/>
                </a:lnTo>
                <a:cubicBezTo>
                  <a:pt x="175379" y="71438"/>
                  <a:pt x="178594" y="68223"/>
                  <a:pt x="178594" y="64294"/>
                </a:cubicBezTo>
                <a:lnTo>
                  <a:pt x="178594" y="50006"/>
                </a:lnTo>
                <a:cubicBezTo>
                  <a:pt x="178594" y="46077"/>
                  <a:pt x="175379" y="42863"/>
                  <a:pt x="171450" y="42863"/>
                </a:cubicBezTo>
                <a:lnTo>
                  <a:pt x="157163" y="42863"/>
                </a:lnTo>
                <a:close/>
              </a:path>
            </a:pathLst>
          </a:custGeom>
          <a:solidFill>
            <a:srgbClr val="4F6D7A"/>
          </a:solidFill>
          <a:ln/>
        </p:spPr>
      </p:sp>
      <p:sp>
        <p:nvSpPr>
          <p:cNvPr id="15" name="Text 13"/>
          <p:cNvSpPr/>
          <p:nvPr/>
        </p:nvSpPr>
        <p:spPr>
          <a:xfrm>
            <a:off x="6178074" y="2143758"/>
            <a:ext cx="4305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4F6D7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Smooth Animation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5885974" y="2600958"/>
            <a:ext cx="4572000" cy="863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Three-phase animation system with configurable speed, pause/resume, and real-time scene updates using Tkinter's after() method.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677694" y="3889382"/>
            <a:ext cx="4899660" cy="1737360"/>
          </a:xfrm>
          <a:custGeom>
            <a:avLst/>
            <a:gdLst/>
            <a:ahLst/>
            <a:cxnLst/>
            <a:rect l="l" t="t" r="r" b="b"/>
            <a:pathLst>
              <a:path w="4899660" h="1737360">
                <a:moveTo>
                  <a:pt x="101601" y="0"/>
                </a:moveTo>
                <a:lnTo>
                  <a:pt x="4798059" y="0"/>
                </a:lnTo>
                <a:cubicBezTo>
                  <a:pt x="4854172" y="0"/>
                  <a:pt x="4899660" y="45488"/>
                  <a:pt x="4899660" y="101601"/>
                </a:cubicBezTo>
                <a:lnTo>
                  <a:pt x="4899660" y="1635759"/>
                </a:lnTo>
                <a:cubicBezTo>
                  <a:pt x="4899660" y="1691872"/>
                  <a:pt x="4854172" y="1737360"/>
                  <a:pt x="4798059" y="1737360"/>
                </a:cubicBezTo>
                <a:lnTo>
                  <a:pt x="101601" y="1737360"/>
                </a:lnTo>
                <a:cubicBezTo>
                  <a:pt x="45488" y="1737360"/>
                  <a:pt x="0" y="1691872"/>
                  <a:pt x="0" y="1635759"/>
                </a:cubicBezTo>
                <a:lnTo>
                  <a:pt x="0" y="101601"/>
                </a:lnTo>
                <a:cubicBezTo>
                  <a:pt x="0" y="45488"/>
                  <a:pt x="45488" y="0"/>
                  <a:pt x="101601" y="0"/>
                </a:cubicBezTo>
                <a:close/>
              </a:path>
            </a:pathLst>
          </a:custGeom>
          <a:solidFill>
            <a:srgbClr val="4F6D7A">
              <a:alpha val="10196"/>
            </a:srgbClr>
          </a:solidFill>
          <a:ln w="10160">
            <a:solidFill>
              <a:srgbClr val="4F6D7A">
                <a:alpha val="30196"/>
              </a:srgbClr>
            </a:solidFill>
            <a:prstDash val="solid"/>
          </a:ln>
        </p:spPr>
      </p:sp>
      <p:sp>
        <p:nvSpPr>
          <p:cNvPr id="18" name="Shape 16"/>
          <p:cNvSpPr/>
          <p:nvPr/>
        </p:nvSpPr>
        <p:spPr>
          <a:xfrm>
            <a:off x="5917724" y="416116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8575" y="14288"/>
                </a:moveTo>
                <a:cubicBezTo>
                  <a:pt x="12814" y="14288"/>
                  <a:pt x="0" y="27102"/>
                  <a:pt x="0" y="42863"/>
                </a:cubicBezTo>
                <a:lnTo>
                  <a:pt x="0" y="157163"/>
                </a:lnTo>
                <a:cubicBezTo>
                  <a:pt x="0" y="172923"/>
                  <a:pt x="12814" y="185738"/>
                  <a:pt x="28575" y="185738"/>
                </a:cubicBezTo>
                <a:lnTo>
                  <a:pt x="92869" y="185738"/>
                </a:lnTo>
                <a:lnTo>
                  <a:pt x="85725" y="207169"/>
                </a:lnTo>
                <a:lnTo>
                  <a:pt x="53578" y="207169"/>
                </a:lnTo>
                <a:cubicBezTo>
                  <a:pt x="47640" y="207169"/>
                  <a:pt x="42863" y="211946"/>
                  <a:pt x="42863" y="217884"/>
                </a:cubicBezTo>
                <a:cubicBezTo>
                  <a:pt x="42863" y="223823"/>
                  <a:pt x="47640" y="228600"/>
                  <a:pt x="53578" y="228600"/>
                </a:cubicBezTo>
                <a:lnTo>
                  <a:pt x="175022" y="228600"/>
                </a:lnTo>
                <a:cubicBezTo>
                  <a:pt x="180960" y="228600"/>
                  <a:pt x="185738" y="223823"/>
                  <a:pt x="185738" y="217884"/>
                </a:cubicBezTo>
                <a:cubicBezTo>
                  <a:pt x="185738" y="211946"/>
                  <a:pt x="180960" y="207169"/>
                  <a:pt x="175022" y="207169"/>
                </a:cubicBezTo>
                <a:lnTo>
                  <a:pt x="142875" y="207169"/>
                </a:lnTo>
                <a:lnTo>
                  <a:pt x="135731" y="185738"/>
                </a:lnTo>
                <a:lnTo>
                  <a:pt x="200025" y="185738"/>
                </a:lnTo>
                <a:cubicBezTo>
                  <a:pt x="215786" y="185738"/>
                  <a:pt x="228600" y="172923"/>
                  <a:pt x="228600" y="157163"/>
                </a:cubicBezTo>
                <a:lnTo>
                  <a:pt x="228600" y="42863"/>
                </a:lnTo>
                <a:cubicBezTo>
                  <a:pt x="228600" y="27102"/>
                  <a:pt x="215786" y="14288"/>
                  <a:pt x="200025" y="14288"/>
                </a:cubicBezTo>
                <a:lnTo>
                  <a:pt x="28575" y="14288"/>
                </a:lnTo>
                <a:close/>
                <a:moveTo>
                  <a:pt x="42863" y="42863"/>
                </a:moveTo>
                <a:lnTo>
                  <a:pt x="185738" y="42863"/>
                </a:lnTo>
                <a:cubicBezTo>
                  <a:pt x="193640" y="42863"/>
                  <a:pt x="200025" y="49247"/>
                  <a:pt x="200025" y="57150"/>
                </a:cubicBezTo>
                <a:lnTo>
                  <a:pt x="200025" y="128588"/>
                </a:lnTo>
                <a:cubicBezTo>
                  <a:pt x="200025" y="136490"/>
                  <a:pt x="193640" y="142875"/>
                  <a:pt x="185738" y="142875"/>
                </a:cubicBezTo>
                <a:lnTo>
                  <a:pt x="42863" y="142875"/>
                </a:lnTo>
                <a:cubicBezTo>
                  <a:pt x="34960" y="142875"/>
                  <a:pt x="28575" y="136490"/>
                  <a:pt x="28575" y="128588"/>
                </a:cubicBezTo>
                <a:lnTo>
                  <a:pt x="28575" y="57150"/>
                </a:lnTo>
                <a:cubicBezTo>
                  <a:pt x="28575" y="49247"/>
                  <a:pt x="34960" y="42863"/>
                  <a:pt x="42863" y="42863"/>
                </a:cubicBezTo>
                <a:close/>
              </a:path>
            </a:pathLst>
          </a:custGeom>
          <a:solidFill>
            <a:srgbClr val="4F6D7A"/>
          </a:solidFill>
          <a:ln/>
        </p:spPr>
      </p:sp>
      <p:sp>
        <p:nvSpPr>
          <p:cNvPr id="19" name="Text 17"/>
          <p:cNvSpPr/>
          <p:nvPr/>
        </p:nvSpPr>
        <p:spPr>
          <a:xfrm>
            <a:off x="6178074" y="4097660"/>
            <a:ext cx="4305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4F6D7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Cross-Platform GUI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5885974" y="4554860"/>
            <a:ext cx="4572000" cy="863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Custom button rendering with hover effects, responsive layouts, and consistent appearance across operating systems.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10842308" y="1935480"/>
            <a:ext cx="4899660" cy="1457960"/>
          </a:xfrm>
          <a:custGeom>
            <a:avLst/>
            <a:gdLst/>
            <a:ahLst/>
            <a:cxnLst/>
            <a:rect l="l" t="t" r="r" b="b"/>
            <a:pathLst>
              <a:path w="4899660" h="1457960">
                <a:moveTo>
                  <a:pt x="101605" y="0"/>
                </a:moveTo>
                <a:lnTo>
                  <a:pt x="4798055" y="0"/>
                </a:lnTo>
                <a:cubicBezTo>
                  <a:pt x="4854170" y="0"/>
                  <a:pt x="4899660" y="45490"/>
                  <a:pt x="4899660" y="101605"/>
                </a:cubicBezTo>
                <a:lnTo>
                  <a:pt x="4899660" y="1356355"/>
                </a:lnTo>
                <a:cubicBezTo>
                  <a:pt x="4899660" y="1412470"/>
                  <a:pt x="4854170" y="1457960"/>
                  <a:pt x="4798055" y="1457960"/>
                </a:cubicBezTo>
                <a:lnTo>
                  <a:pt x="101605" y="1457960"/>
                </a:lnTo>
                <a:cubicBezTo>
                  <a:pt x="45490" y="1457960"/>
                  <a:pt x="0" y="1412470"/>
                  <a:pt x="0" y="1356355"/>
                </a:cubicBezTo>
                <a:lnTo>
                  <a:pt x="0" y="101605"/>
                </a:lnTo>
                <a:cubicBezTo>
                  <a:pt x="0" y="45528"/>
                  <a:pt x="45528" y="0"/>
                  <a:pt x="101605" y="0"/>
                </a:cubicBezTo>
                <a:close/>
              </a:path>
            </a:pathLst>
          </a:custGeom>
          <a:solidFill>
            <a:srgbClr val="4F6D7A">
              <a:alpha val="10196"/>
            </a:srgbClr>
          </a:solidFill>
          <a:ln w="10160">
            <a:solidFill>
              <a:srgbClr val="4F6D7A">
                <a:alpha val="30196"/>
              </a:srgbClr>
            </a:solidFill>
            <a:prstDash val="solid"/>
          </a:ln>
        </p:spPr>
      </p:sp>
      <p:sp>
        <p:nvSpPr>
          <p:cNvPr id="22" name="Shape 20"/>
          <p:cNvSpPr/>
          <p:nvPr/>
        </p:nvSpPr>
        <p:spPr>
          <a:xfrm>
            <a:off x="11053763" y="2207258"/>
            <a:ext cx="285750" cy="228600"/>
          </a:xfrm>
          <a:custGeom>
            <a:avLst/>
            <a:gdLst/>
            <a:ahLst/>
            <a:cxnLst/>
            <a:rect l="l" t="t" r="r" b="b"/>
            <a:pathLst>
              <a:path w="285750" h="228600">
                <a:moveTo>
                  <a:pt x="238244" y="14511"/>
                </a:moveTo>
                <a:cubicBezTo>
                  <a:pt x="233645" y="10760"/>
                  <a:pt x="226903" y="11475"/>
                  <a:pt x="223153" y="16073"/>
                </a:cubicBezTo>
                <a:cubicBezTo>
                  <a:pt x="219402" y="20672"/>
                  <a:pt x="220117" y="27414"/>
                  <a:pt x="224716" y="31165"/>
                </a:cubicBezTo>
                <a:cubicBezTo>
                  <a:pt x="248915" y="50810"/>
                  <a:pt x="264319" y="80724"/>
                  <a:pt x="264319" y="114300"/>
                </a:cubicBezTo>
                <a:cubicBezTo>
                  <a:pt x="264319" y="147876"/>
                  <a:pt x="248915" y="177790"/>
                  <a:pt x="224716" y="197480"/>
                </a:cubicBezTo>
                <a:cubicBezTo>
                  <a:pt x="220117" y="201231"/>
                  <a:pt x="219447" y="207972"/>
                  <a:pt x="223153" y="212571"/>
                </a:cubicBezTo>
                <a:cubicBezTo>
                  <a:pt x="226859" y="217170"/>
                  <a:pt x="233645" y="217840"/>
                  <a:pt x="238244" y="214134"/>
                </a:cubicBezTo>
                <a:cubicBezTo>
                  <a:pt x="267221" y="190515"/>
                  <a:pt x="285750" y="154573"/>
                  <a:pt x="285750" y="114300"/>
                </a:cubicBezTo>
                <a:cubicBezTo>
                  <a:pt x="285750" y="74027"/>
                  <a:pt x="267221" y="38040"/>
                  <a:pt x="238244" y="14511"/>
                </a:cubicBezTo>
                <a:close/>
                <a:moveTo>
                  <a:pt x="211232" y="47774"/>
                </a:moveTo>
                <a:cubicBezTo>
                  <a:pt x="206633" y="44023"/>
                  <a:pt x="199891" y="44738"/>
                  <a:pt x="196141" y="49337"/>
                </a:cubicBezTo>
                <a:cubicBezTo>
                  <a:pt x="192390" y="53935"/>
                  <a:pt x="193104" y="60677"/>
                  <a:pt x="197703" y="64428"/>
                </a:cubicBezTo>
                <a:cubicBezTo>
                  <a:pt x="212214" y="76215"/>
                  <a:pt x="221456" y="94164"/>
                  <a:pt x="221456" y="114300"/>
                </a:cubicBezTo>
                <a:cubicBezTo>
                  <a:pt x="221456" y="134436"/>
                  <a:pt x="212214" y="152385"/>
                  <a:pt x="197703" y="164217"/>
                </a:cubicBezTo>
                <a:cubicBezTo>
                  <a:pt x="193104" y="167967"/>
                  <a:pt x="192435" y="174709"/>
                  <a:pt x="196141" y="179308"/>
                </a:cubicBezTo>
                <a:cubicBezTo>
                  <a:pt x="199846" y="183907"/>
                  <a:pt x="206633" y="184577"/>
                  <a:pt x="211232" y="180871"/>
                </a:cubicBezTo>
                <a:cubicBezTo>
                  <a:pt x="230520" y="165155"/>
                  <a:pt x="242888" y="141178"/>
                  <a:pt x="242888" y="114345"/>
                </a:cubicBezTo>
                <a:cubicBezTo>
                  <a:pt x="242888" y="87511"/>
                  <a:pt x="230520" y="63535"/>
                  <a:pt x="211232" y="47818"/>
                </a:cubicBezTo>
                <a:close/>
                <a:moveTo>
                  <a:pt x="184219" y="81037"/>
                </a:moveTo>
                <a:cubicBezTo>
                  <a:pt x="179621" y="77286"/>
                  <a:pt x="172879" y="78001"/>
                  <a:pt x="169128" y="82600"/>
                </a:cubicBezTo>
                <a:cubicBezTo>
                  <a:pt x="165378" y="87198"/>
                  <a:pt x="166092" y="93940"/>
                  <a:pt x="170691" y="97691"/>
                </a:cubicBezTo>
                <a:cubicBezTo>
                  <a:pt x="175513" y="101620"/>
                  <a:pt x="178594" y="107603"/>
                  <a:pt x="178594" y="114300"/>
                </a:cubicBezTo>
                <a:cubicBezTo>
                  <a:pt x="178594" y="120997"/>
                  <a:pt x="175513" y="126980"/>
                  <a:pt x="170691" y="130954"/>
                </a:cubicBezTo>
                <a:cubicBezTo>
                  <a:pt x="166092" y="134704"/>
                  <a:pt x="165422" y="141446"/>
                  <a:pt x="169128" y="146045"/>
                </a:cubicBezTo>
                <a:cubicBezTo>
                  <a:pt x="172834" y="150644"/>
                  <a:pt x="179621" y="151314"/>
                  <a:pt x="184219" y="147608"/>
                </a:cubicBezTo>
                <a:cubicBezTo>
                  <a:pt x="193819" y="139705"/>
                  <a:pt x="200025" y="127739"/>
                  <a:pt x="200025" y="114300"/>
                </a:cubicBezTo>
                <a:cubicBezTo>
                  <a:pt x="200025" y="100861"/>
                  <a:pt x="193819" y="88895"/>
                  <a:pt x="184219" y="81037"/>
                </a:cubicBezTo>
                <a:close/>
                <a:moveTo>
                  <a:pt x="35719" y="157163"/>
                </a:moveTo>
                <a:lnTo>
                  <a:pt x="57150" y="157163"/>
                </a:lnTo>
                <a:lnTo>
                  <a:pt x="117024" y="210383"/>
                </a:lnTo>
                <a:cubicBezTo>
                  <a:pt x="119881" y="212928"/>
                  <a:pt x="123542" y="214313"/>
                  <a:pt x="127337" y="214313"/>
                </a:cubicBezTo>
                <a:cubicBezTo>
                  <a:pt x="135910" y="214313"/>
                  <a:pt x="142875" y="207347"/>
                  <a:pt x="142875" y="198775"/>
                </a:cubicBezTo>
                <a:lnTo>
                  <a:pt x="142875" y="29825"/>
                </a:lnTo>
                <a:cubicBezTo>
                  <a:pt x="142875" y="21253"/>
                  <a:pt x="135910" y="14288"/>
                  <a:pt x="127337" y="14288"/>
                </a:cubicBezTo>
                <a:cubicBezTo>
                  <a:pt x="123542" y="14288"/>
                  <a:pt x="119881" y="15672"/>
                  <a:pt x="117024" y="18217"/>
                </a:cubicBezTo>
                <a:lnTo>
                  <a:pt x="57150" y="71438"/>
                </a:lnTo>
                <a:lnTo>
                  <a:pt x="35719" y="71438"/>
                </a:lnTo>
                <a:cubicBezTo>
                  <a:pt x="23887" y="71438"/>
                  <a:pt x="14288" y="81037"/>
                  <a:pt x="14288" y="92869"/>
                </a:cubicBezTo>
                <a:lnTo>
                  <a:pt x="14288" y="135731"/>
                </a:lnTo>
                <a:cubicBezTo>
                  <a:pt x="14288" y="147563"/>
                  <a:pt x="23887" y="157163"/>
                  <a:pt x="35719" y="157163"/>
                </a:cubicBezTo>
                <a:close/>
              </a:path>
            </a:pathLst>
          </a:custGeom>
          <a:solidFill>
            <a:srgbClr val="4F6D7A"/>
          </a:solidFill>
          <a:ln/>
        </p:spPr>
      </p:sp>
      <p:sp>
        <p:nvSpPr>
          <p:cNvPr id="23" name="Text 21"/>
          <p:cNvSpPr/>
          <p:nvPr/>
        </p:nvSpPr>
        <p:spPr>
          <a:xfrm>
            <a:off x="11342688" y="2143758"/>
            <a:ext cx="4305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4F6D7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Audio Integration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1050588" y="2600958"/>
            <a:ext cx="4572000" cy="584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Pygame mixer for background music with volume slider, toggle controls, and graceful file-not-found handling.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10842308" y="3600457"/>
            <a:ext cx="4899660" cy="1457960"/>
          </a:xfrm>
          <a:custGeom>
            <a:avLst/>
            <a:gdLst/>
            <a:ahLst/>
            <a:cxnLst/>
            <a:rect l="l" t="t" r="r" b="b"/>
            <a:pathLst>
              <a:path w="4899660" h="1457960">
                <a:moveTo>
                  <a:pt x="101605" y="0"/>
                </a:moveTo>
                <a:lnTo>
                  <a:pt x="4798055" y="0"/>
                </a:lnTo>
                <a:cubicBezTo>
                  <a:pt x="4854170" y="0"/>
                  <a:pt x="4899660" y="45490"/>
                  <a:pt x="4899660" y="101605"/>
                </a:cubicBezTo>
                <a:lnTo>
                  <a:pt x="4899660" y="1356355"/>
                </a:lnTo>
                <a:cubicBezTo>
                  <a:pt x="4899660" y="1412470"/>
                  <a:pt x="4854170" y="1457960"/>
                  <a:pt x="4798055" y="1457960"/>
                </a:cubicBezTo>
                <a:lnTo>
                  <a:pt x="101605" y="1457960"/>
                </a:lnTo>
                <a:cubicBezTo>
                  <a:pt x="45490" y="1457960"/>
                  <a:pt x="0" y="1412470"/>
                  <a:pt x="0" y="1356355"/>
                </a:cubicBezTo>
                <a:lnTo>
                  <a:pt x="0" y="101605"/>
                </a:lnTo>
                <a:cubicBezTo>
                  <a:pt x="0" y="45528"/>
                  <a:pt x="45528" y="0"/>
                  <a:pt x="101605" y="0"/>
                </a:cubicBezTo>
                <a:close/>
              </a:path>
            </a:pathLst>
          </a:custGeom>
          <a:solidFill>
            <a:srgbClr val="E59F54">
              <a:alpha val="10196"/>
            </a:srgbClr>
          </a:solidFill>
          <a:ln w="10160">
            <a:solidFill>
              <a:srgbClr val="E59F54">
                <a:alpha val="30196"/>
              </a:srgbClr>
            </a:solidFill>
            <a:prstDash val="solid"/>
          </a:ln>
        </p:spPr>
      </p:sp>
      <p:sp>
        <p:nvSpPr>
          <p:cNvPr id="26" name="Shape 24"/>
          <p:cNvSpPr/>
          <p:nvPr/>
        </p:nvSpPr>
        <p:spPr>
          <a:xfrm>
            <a:off x="11082338" y="387223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4288" y="14288"/>
                </a:moveTo>
                <a:cubicBezTo>
                  <a:pt x="22190" y="14288"/>
                  <a:pt x="28575" y="20672"/>
                  <a:pt x="28575" y="28575"/>
                </a:cubicBezTo>
                <a:lnTo>
                  <a:pt x="28575" y="178594"/>
                </a:lnTo>
                <a:cubicBezTo>
                  <a:pt x="28575" y="182523"/>
                  <a:pt x="31790" y="185738"/>
                  <a:pt x="35719" y="185738"/>
                </a:cubicBezTo>
                <a:lnTo>
                  <a:pt x="214313" y="185738"/>
                </a:lnTo>
                <a:cubicBezTo>
                  <a:pt x="222215" y="185738"/>
                  <a:pt x="228600" y="192122"/>
                  <a:pt x="228600" y="200025"/>
                </a:cubicBezTo>
                <a:cubicBezTo>
                  <a:pt x="228600" y="207928"/>
                  <a:pt x="222215" y="214313"/>
                  <a:pt x="214313" y="214313"/>
                </a:cubicBezTo>
                <a:lnTo>
                  <a:pt x="35719" y="214313"/>
                </a:lnTo>
                <a:cubicBezTo>
                  <a:pt x="15984" y="214313"/>
                  <a:pt x="0" y="198328"/>
                  <a:pt x="0" y="178594"/>
                </a:cubicBezTo>
                <a:lnTo>
                  <a:pt x="0" y="28575"/>
                </a:lnTo>
                <a:cubicBezTo>
                  <a:pt x="0" y="20672"/>
                  <a:pt x="6385" y="14288"/>
                  <a:pt x="14288" y="14288"/>
                </a:cubicBezTo>
                <a:close/>
                <a:moveTo>
                  <a:pt x="57150" y="42863"/>
                </a:moveTo>
                <a:cubicBezTo>
                  <a:pt x="57150" y="34960"/>
                  <a:pt x="63535" y="28575"/>
                  <a:pt x="71438" y="28575"/>
                </a:cubicBezTo>
                <a:lnTo>
                  <a:pt x="157163" y="28575"/>
                </a:lnTo>
                <a:cubicBezTo>
                  <a:pt x="165065" y="28575"/>
                  <a:pt x="171450" y="34960"/>
                  <a:pt x="171450" y="42863"/>
                </a:cubicBezTo>
                <a:cubicBezTo>
                  <a:pt x="171450" y="50765"/>
                  <a:pt x="165065" y="57150"/>
                  <a:pt x="157163" y="57150"/>
                </a:cubicBezTo>
                <a:lnTo>
                  <a:pt x="71438" y="57150"/>
                </a:lnTo>
                <a:cubicBezTo>
                  <a:pt x="63535" y="57150"/>
                  <a:pt x="57150" y="50765"/>
                  <a:pt x="57150" y="42863"/>
                </a:cubicBezTo>
                <a:close/>
                <a:moveTo>
                  <a:pt x="71438" y="78581"/>
                </a:moveTo>
                <a:lnTo>
                  <a:pt x="128588" y="78581"/>
                </a:lnTo>
                <a:cubicBezTo>
                  <a:pt x="136490" y="78581"/>
                  <a:pt x="142875" y="84966"/>
                  <a:pt x="142875" y="92869"/>
                </a:cubicBezTo>
                <a:cubicBezTo>
                  <a:pt x="142875" y="100772"/>
                  <a:pt x="136490" y="107156"/>
                  <a:pt x="128588" y="107156"/>
                </a:cubicBezTo>
                <a:lnTo>
                  <a:pt x="71438" y="107156"/>
                </a:lnTo>
                <a:cubicBezTo>
                  <a:pt x="63535" y="107156"/>
                  <a:pt x="57150" y="100772"/>
                  <a:pt x="57150" y="92869"/>
                </a:cubicBezTo>
                <a:cubicBezTo>
                  <a:pt x="57150" y="84966"/>
                  <a:pt x="63535" y="78581"/>
                  <a:pt x="71438" y="78581"/>
                </a:cubicBezTo>
                <a:close/>
                <a:moveTo>
                  <a:pt x="71438" y="128588"/>
                </a:moveTo>
                <a:lnTo>
                  <a:pt x="185738" y="128588"/>
                </a:lnTo>
                <a:cubicBezTo>
                  <a:pt x="193640" y="128588"/>
                  <a:pt x="200025" y="134972"/>
                  <a:pt x="200025" y="142875"/>
                </a:cubicBezTo>
                <a:cubicBezTo>
                  <a:pt x="200025" y="150778"/>
                  <a:pt x="193640" y="157163"/>
                  <a:pt x="185738" y="157163"/>
                </a:cubicBezTo>
                <a:lnTo>
                  <a:pt x="71438" y="157163"/>
                </a:lnTo>
                <a:cubicBezTo>
                  <a:pt x="63535" y="157163"/>
                  <a:pt x="57150" y="150778"/>
                  <a:pt x="57150" y="142875"/>
                </a:cubicBezTo>
                <a:cubicBezTo>
                  <a:pt x="57150" y="134972"/>
                  <a:pt x="63535" y="128588"/>
                  <a:pt x="71438" y="128588"/>
                </a:cubicBezTo>
                <a:close/>
              </a:path>
            </a:pathLst>
          </a:custGeom>
          <a:solidFill>
            <a:srgbClr val="E59F54"/>
          </a:solidFill>
          <a:ln/>
        </p:spPr>
      </p:sp>
      <p:sp>
        <p:nvSpPr>
          <p:cNvPr id="27" name="Text 25"/>
          <p:cNvSpPr/>
          <p:nvPr/>
        </p:nvSpPr>
        <p:spPr>
          <a:xfrm>
            <a:off x="11342688" y="3808735"/>
            <a:ext cx="4305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59F5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Real-time Metrics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11050588" y="4265935"/>
            <a:ext cx="4572000" cy="584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Performance data collection and overlay display showing algorithm statistics during simulation.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513080" y="7219957"/>
            <a:ext cx="15224760" cy="1407160"/>
          </a:xfrm>
          <a:custGeom>
            <a:avLst/>
            <a:gdLst/>
            <a:ahLst/>
            <a:cxnLst/>
            <a:rect l="l" t="t" r="r" b="b"/>
            <a:pathLst>
              <a:path w="15224760" h="1407160">
                <a:moveTo>
                  <a:pt x="101597" y="0"/>
                </a:moveTo>
                <a:lnTo>
                  <a:pt x="15123163" y="0"/>
                </a:lnTo>
                <a:cubicBezTo>
                  <a:pt x="15179273" y="0"/>
                  <a:pt x="15224760" y="45487"/>
                  <a:pt x="15224760" y="101597"/>
                </a:cubicBezTo>
                <a:lnTo>
                  <a:pt x="15224760" y="1305563"/>
                </a:lnTo>
                <a:cubicBezTo>
                  <a:pt x="15224760" y="1361673"/>
                  <a:pt x="15179273" y="1407160"/>
                  <a:pt x="15123163" y="1407160"/>
                </a:cubicBezTo>
                <a:lnTo>
                  <a:pt x="101597" y="1407160"/>
                </a:lnTo>
                <a:cubicBezTo>
                  <a:pt x="45487" y="1407160"/>
                  <a:pt x="0" y="1361673"/>
                  <a:pt x="0" y="1305563"/>
                </a:cubicBezTo>
                <a:lnTo>
                  <a:pt x="0" y="101597"/>
                </a:lnTo>
                <a:cubicBezTo>
                  <a:pt x="0" y="45487"/>
                  <a:pt x="45487" y="0"/>
                  <a:pt x="101597" y="0"/>
                </a:cubicBezTo>
                <a:close/>
              </a:path>
            </a:pathLst>
          </a:custGeom>
          <a:solidFill>
            <a:srgbClr val="E59F54">
              <a:alpha val="10196"/>
            </a:srgbClr>
          </a:solidFill>
          <a:ln w="10160">
            <a:solidFill>
              <a:srgbClr val="E59F54">
                <a:alpha val="30196"/>
              </a:srgbClr>
            </a:solidFill>
            <a:prstDash val="solid"/>
          </a:ln>
        </p:spPr>
      </p:sp>
      <p:sp>
        <p:nvSpPr>
          <p:cNvPr id="30" name="Shape 28"/>
          <p:cNvSpPr/>
          <p:nvPr/>
        </p:nvSpPr>
        <p:spPr>
          <a:xfrm>
            <a:off x="737235" y="7428235"/>
            <a:ext cx="285750" cy="254000"/>
          </a:xfrm>
          <a:custGeom>
            <a:avLst/>
            <a:gdLst/>
            <a:ahLst/>
            <a:cxnLst/>
            <a:rect l="l" t="t" r="r" b="b"/>
            <a:pathLst>
              <a:path w="285750" h="254000">
                <a:moveTo>
                  <a:pt x="178991" y="595"/>
                </a:moveTo>
                <a:cubicBezTo>
                  <a:pt x="170557" y="-1836"/>
                  <a:pt x="161776" y="3076"/>
                  <a:pt x="159345" y="11509"/>
                </a:cubicBezTo>
                <a:lnTo>
                  <a:pt x="95845" y="233759"/>
                </a:lnTo>
                <a:cubicBezTo>
                  <a:pt x="93414" y="242193"/>
                  <a:pt x="98326" y="250974"/>
                  <a:pt x="106759" y="253405"/>
                </a:cubicBezTo>
                <a:cubicBezTo>
                  <a:pt x="115193" y="255836"/>
                  <a:pt x="123974" y="250924"/>
                  <a:pt x="126405" y="242491"/>
                </a:cubicBezTo>
                <a:lnTo>
                  <a:pt x="189905" y="20241"/>
                </a:lnTo>
                <a:cubicBezTo>
                  <a:pt x="192336" y="11807"/>
                  <a:pt x="187424" y="3026"/>
                  <a:pt x="178991" y="595"/>
                </a:cubicBezTo>
                <a:close/>
                <a:moveTo>
                  <a:pt x="211038" y="68114"/>
                </a:moveTo>
                <a:cubicBezTo>
                  <a:pt x="204837" y="74315"/>
                  <a:pt x="204837" y="84386"/>
                  <a:pt x="211038" y="90587"/>
                </a:cubicBezTo>
                <a:lnTo>
                  <a:pt x="247452" y="127000"/>
                </a:lnTo>
                <a:lnTo>
                  <a:pt x="211038" y="163413"/>
                </a:lnTo>
                <a:cubicBezTo>
                  <a:pt x="204837" y="169614"/>
                  <a:pt x="204837" y="179685"/>
                  <a:pt x="211038" y="185886"/>
                </a:cubicBezTo>
                <a:cubicBezTo>
                  <a:pt x="217239" y="192087"/>
                  <a:pt x="227310" y="192087"/>
                  <a:pt x="233511" y="185886"/>
                </a:cubicBezTo>
                <a:lnTo>
                  <a:pt x="281136" y="138261"/>
                </a:lnTo>
                <a:cubicBezTo>
                  <a:pt x="287338" y="132060"/>
                  <a:pt x="287338" y="121989"/>
                  <a:pt x="281136" y="115788"/>
                </a:cubicBezTo>
                <a:lnTo>
                  <a:pt x="233511" y="68163"/>
                </a:lnTo>
                <a:cubicBezTo>
                  <a:pt x="227310" y="61962"/>
                  <a:pt x="217239" y="61962"/>
                  <a:pt x="211038" y="68163"/>
                </a:cubicBezTo>
                <a:close/>
                <a:moveTo>
                  <a:pt x="74761" y="68114"/>
                </a:moveTo>
                <a:cubicBezTo>
                  <a:pt x="68560" y="61912"/>
                  <a:pt x="58489" y="61912"/>
                  <a:pt x="52288" y="68114"/>
                </a:cubicBezTo>
                <a:lnTo>
                  <a:pt x="4663" y="115739"/>
                </a:lnTo>
                <a:cubicBezTo>
                  <a:pt x="-1538" y="121940"/>
                  <a:pt x="-1538" y="132011"/>
                  <a:pt x="4663" y="138212"/>
                </a:cubicBezTo>
                <a:lnTo>
                  <a:pt x="52288" y="185837"/>
                </a:lnTo>
                <a:cubicBezTo>
                  <a:pt x="58489" y="192038"/>
                  <a:pt x="68560" y="192038"/>
                  <a:pt x="74761" y="185837"/>
                </a:cubicBezTo>
                <a:cubicBezTo>
                  <a:pt x="80962" y="179636"/>
                  <a:pt x="80962" y="169565"/>
                  <a:pt x="74761" y="163364"/>
                </a:cubicBezTo>
                <a:lnTo>
                  <a:pt x="38348" y="127000"/>
                </a:lnTo>
                <a:lnTo>
                  <a:pt x="74712" y="90587"/>
                </a:lnTo>
                <a:cubicBezTo>
                  <a:pt x="80913" y="84386"/>
                  <a:pt x="80913" y="74315"/>
                  <a:pt x="74712" y="68114"/>
                </a:cubicBezTo>
                <a:close/>
              </a:path>
            </a:pathLst>
          </a:custGeom>
          <a:solidFill>
            <a:srgbClr val="E59F54"/>
          </a:solidFill>
          <a:ln/>
        </p:spPr>
      </p:sp>
      <p:sp>
        <p:nvSpPr>
          <p:cNvPr id="31" name="Text 29"/>
          <p:cNvSpPr/>
          <p:nvPr/>
        </p:nvSpPr>
        <p:spPr>
          <a:xfrm>
            <a:off x="1191260" y="7428235"/>
            <a:ext cx="14452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Code Quality &amp; Extensibility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1191260" y="7834635"/>
            <a:ext cx="14427200" cy="584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project demonstrates </a:t>
            </a:r>
            <a:pPr>
              <a:lnSpc>
                <a:spcPct val="140000"/>
              </a:lnSpc>
            </a:pPr>
            <a:r>
              <a:rPr lang="en-US" sz="14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clean architecture</a:t>
            </a:r>
            <a:pPr>
              <a:lnSpc>
                <a:spcPct val="14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with separation of concerns: algorithms, core logic, and GUI are independent modules. Adding new search algorithms requires only implementing the </a:t>
            </a:r>
            <a:pPr>
              <a:lnSpc>
                <a:spcPct val="140000"/>
              </a:lnSpc>
            </a:pPr>
            <a:r>
              <a:rPr lang="en-US" sz="1400" dirty="0">
                <a:solidFill>
                  <a:srgbClr val="E59F5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solve()</a:t>
            </a:r>
            <a:pPr>
              <a:lnSpc>
                <a:spcPct val="14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interface and registering in the GUI solver dictionary. The animation system is decoupled from search logic, allowing visualization of any solution path.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1A1D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media.istockphoto.com/da086091ea86191a359625eb3381ff48dff5bc65.jpg">    </p:cNvPr>
          <p:cNvPicPr>
            <a:picLocks noChangeAspect="1"/>
          </p:cNvPicPr>
          <p:nvPr/>
        </p:nvPicPr>
        <p:blipFill>
          <a:blip r:embed="rId1">
            <a:alphaModFix amt="20000"/>
          </a:blip>
          <a:stretch>
            <a:fillRect/>
          </a:stretch>
        </p:blipFill>
        <p:spPr>
          <a:xfrm>
            <a:off x="0" y="0"/>
            <a:ext cx="16256000" cy="9144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6256000" cy="9144000"/>
          </a:xfrm>
          <a:custGeom>
            <a:avLst/>
            <a:gdLst/>
            <a:ahLst/>
            <a:cxnLst/>
            <a:rect l="l" t="t" r="r" b="b"/>
            <a:pathLst>
              <a:path w="16256000" h="9144000">
                <a:moveTo>
                  <a:pt x="0" y="0"/>
                </a:moveTo>
                <a:lnTo>
                  <a:pt x="16256000" y="0"/>
                </a:lnTo>
                <a:lnTo>
                  <a:pt x="162560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A1D29">
                  <a:alpha val="95000"/>
                </a:srgbClr>
              </a:gs>
              <a:gs pos="50000">
                <a:srgbClr val="1A1D29">
                  <a:alpha val="90000"/>
                </a:srgbClr>
              </a:gs>
              <a:gs pos="100000">
                <a:srgbClr val="4F6D7A">
                  <a:alpha val="40000"/>
                </a:srgbClr>
              </a:gs>
            </a:gsLst>
            <a:lin ang="270000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317500" y="724222"/>
            <a:ext cx="156210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60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Key Takeaways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7315200" y="1791022"/>
            <a:ext cx="1625600" cy="50800"/>
          </a:xfrm>
          <a:custGeom>
            <a:avLst/>
            <a:gdLst/>
            <a:ahLst/>
            <a:cxnLst/>
            <a:rect l="l" t="t" r="r" b="b"/>
            <a:pathLst>
              <a:path w="1625600" h="50800">
                <a:moveTo>
                  <a:pt x="0" y="0"/>
                </a:moveTo>
                <a:lnTo>
                  <a:pt x="1625600" y="0"/>
                </a:lnTo>
                <a:lnTo>
                  <a:pt x="16256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E59F54"/>
          </a:solidFill>
          <a:ln/>
        </p:spPr>
      </p:sp>
      <p:sp>
        <p:nvSpPr>
          <p:cNvPr id="6" name="Shape 3"/>
          <p:cNvSpPr/>
          <p:nvPr/>
        </p:nvSpPr>
        <p:spPr>
          <a:xfrm>
            <a:off x="1630680" y="2253302"/>
            <a:ext cx="4124960" cy="3299460"/>
          </a:xfrm>
          <a:custGeom>
            <a:avLst/>
            <a:gdLst/>
            <a:ahLst/>
            <a:cxnLst/>
            <a:rect l="l" t="t" r="r" b="b"/>
            <a:pathLst>
              <a:path w="4124960" h="3299460">
                <a:moveTo>
                  <a:pt x="101590" y="0"/>
                </a:moveTo>
                <a:lnTo>
                  <a:pt x="4023370" y="0"/>
                </a:lnTo>
                <a:cubicBezTo>
                  <a:pt x="4079476" y="0"/>
                  <a:pt x="4124960" y="45484"/>
                  <a:pt x="4124960" y="101590"/>
                </a:cubicBezTo>
                <a:lnTo>
                  <a:pt x="4124960" y="3197870"/>
                </a:lnTo>
                <a:cubicBezTo>
                  <a:pt x="4124960" y="3253976"/>
                  <a:pt x="4079476" y="3299460"/>
                  <a:pt x="4023370" y="3299460"/>
                </a:cubicBezTo>
                <a:lnTo>
                  <a:pt x="101590" y="3299460"/>
                </a:lnTo>
                <a:cubicBezTo>
                  <a:pt x="45484" y="3299460"/>
                  <a:pt x="0" y="3253976"/>
                  <a:pt x="0" y="3197870"/>
                </a:cubicBezTo>
                <a:lnTo>
                  <a:pt x="0" y="101590"/>
                </a:lnTo>
                <a:cubicBezTo>
                  <a:pt x="0" y="45484"/>
                  <a:pt x="45484" y="0"/>
                  <a:pt x="101590" y="0"/>
                </a:cubicBezTo>
                <a:close/>
              </a:path>
            </a:pathLst>
          </a:custGeom>
          <a:solidFill>
            <a:srgbClr val="4F6D7A">
              <a:alpha val="10196"/>
            </a:srgbClr>
          </a:solidFill>
          <a:ln w="10160">
            <a:solidFill>
              <a:srgbClr val="4F6D7A">
                <a:alpha val="30196"/>
              </a:srgbClr>
            </a:solidFill>
            <a:prstDash val="solid"/>
          </a:ln>
        </p:spPr>
      </p:sp>
      <p:sp>
        <p:nvSpPr>
          <p:cNvPr id="7" name="Shape 4"/>
          <p:cNvSpPr/>
          <p:nvPr/>
        </p:nvSpPr>
        <p:spPr>
          <a:xfrm>
            <a:off x="3285014" y="256318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E59F54"/>
          </a:solidFill>
          <a:ln/>
        </p:spPr>
      </p:sp>
      <p:sp>
        <p:nvSpPr>
          <p:cNvPr id="8" name="Shape 5"/>
          <p:cNvSpPr/>
          <p:nvPr/>
        </p:nvSpPr>
        <p:spPr>
          <a:xfrm>
            <a:off x="3539014" y="281718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1438" y="33338"/>
                </a:moveTo>
                <a:cubicBezTo>
                  <a:pt x="71438" y="14942"/>
                  <a:pt x="86380" y="0"/>
                  <a:pt x="104775" y="0"/>
                </a:cubicBezTo>
                <a:lnTo>
                  <a:pt x="119062" y="0"/>
                </a:lnTo>
                <a:cubicBezTo>
                  <a:pt x="129600" y="0"/>
                  <a:pt x="138113" y="8513"/>
                  <a:pt x="138113" y="19050"/>
                </a:cubicBezTo>
                <a:lnTo>
                  <a:pt x="138113" y="285750"/>
                </a:lnTo>
                <a:cubicBezTo>
                  <a:pt x="138113" y="296287"/>
                  <a:pt x="129600" y="304800"/>
                  <a:pt x="119062" y="304800"/>
                </a:cubicBezTo>
                <a:lnTo>
                  <a:pt x="100013" y="304800"/>
                </a:lnTo>
                <a:cubicBezTo>
                  <a:pt x="82272" y="304800"/>
                  <a:pt x="67330" y="292656"/>
                  <a:pt x="63103" y="276225"/>
                </a:cubicBezTo>
                <a:cubicBezTo>
                  <a:pt x="62686" y="276225"/>
                  <a:pt x="62329" y="276225"/>
                  <a:pt x="61912" y="276225"/>
                </a:cubicBezTo>
                <a:cubicBezTo>
                  <a:pt x="35600" y="276225"/>
                  <a:pt x="14288" y="254913"/>
                  <a:pt x="14288" y="228600"/>
                </a:cubicBezTo>
                <a:cubicBezTo>
                  <a:pt x="14288" y="217884"/>
                  <a:pt x="17859" y="208002"/>
                  <a:pt x="23813" y="200025"/>
                </a:cubicBezTo>
                <a:cubicBezTo>
                  <a:pt x="12263" y="191333"/>
                  <a:pt x="4763" y="177522"/>
                  <a:pt x="4763" y="161925"/>
                </a:cubicBezTo>
                <a:cubicBezTo>
                  <a:pt x="4763" y="143530"/>
                  <a:pt x="15240" y="127516"/>
                  <a:pt x="30480" y="119598"/>
                </a:cubicBezTo>
                <a:cubicBezTo>
                  <a:pt x="26253" y="112455"/>
                  <a:pt x="23813" y="104120"/>
                  <a:pt x="23813" y="95250"/>
                </a:cubicBezTo>
                <a:cubicBezTo>
                  <a:pt x="23813" y="68937"/>
                  <a:pt x="45125" y="47625"/>
                  <a:pt x="71438" y="47625"/>
                </a:cubicBezTo>
                <a:lnTo>
                  <a:pt x="71438" y="33338"/>
                </a:lnTo>
                <a:close/>
                <a:moveTo>
                  <a:pt x="233363" y="33338"/>
                </a:moveTo>
                <a:lnTo>
                  <a:pt x="233363" y="47625"/>
                </a:lnTo>
                <a:cubicBezTo>
                  <a:pt x="259675" y="47625"/>
                  <a:pt x="280987" y="68937"/>
                  <a:pt x="280987" y="95250"/>
                </a:cubicBezTo>
                <a:cubicBezTo>
                  <a:pt x="280987" y="104180"/>
                  <a:pt x="278547" y="112514"/>
                  <a:pt x="274320" y="119598"/>
                </a:cubicBezTo>
                <a:cubicBezTo>
                  <a:pt x="289620" y="127516"/>
                  <a:pt x="300038" y="143470"/>
                  <a:pt x="300038" y="161925"/>
                </a:cubicBezTo>
                <a:cubicBezTo>
                  <a:pt x="300038" y="177522"/>
                  <a:pt x="292537" y="191333"/>
                  <a:pt x="280987" y="200025"/>
                </a:cubicBezTo>
                <a:cubicBezTo>
                  <a:pt x="286941" y="208002"/>
                  <a:pt x="290513" y="217884"/>
                  <a:pt x="290513" y="228600"/>
                </a:cubicBezTo>
                <a:cubicBezTo>
                  <a:pt x="290513" y="254913"/>
                  <a:pt x="269200" y="276225"/>
                  <a:pt x="242888" y="276225"/>
                </a:cubicBezTo>
                <a:cubicBezTo>
                  <a:pt x="242471" y="276225"/>
                  <a:pt x="242114" y="276225"/>
                  <a:pt x="241697" y="276225"/>
                </a:cubicBezTo>
                <a:cubicBezTo>
                  <a:pt x="237470" y="292656"/>
                  <a:pt x="222528" y="304800"/>
                  <a:pt x="204787" y="304800"/>
                </a:cubicBezTo>
                <a:lnTo>
                  <a:pt x="185738" y="304800"/>
                </a:lnTo>
                <a:cubicBezTo>
                  <a:pt x="175200" y="304800"/>
                  <a:pt x="166688" y="296287"/>
                  <a:pt x="166688" y="285750"/>
                </a:cubicBezTo>
                <a:lnTo>
                  <a:pt x="166688" y="19050"/>
                </a:lnTo>
                <a:cubicBezTo>
                  <a:pt x="166688" y="8513"/>
                  <a:pt x="175200" y="0"/>
                  <a:pt x="185738" y="0"/>
                </a:cubicBezTo>
                <a:lnTo>
                  <a:pt x="200025" y="0"/>
                </a:lnTo>
                <a:cubicBezTo>
                  <a:pt x="218420" y="0"/>
                  <a:pt x="233363" y="14942"/>
                  <a:pt x="233363" y="33338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9" name="Text 6"/>
          <p:cNvSpPr/>
          <p:nvPr/>
        </p:nvSpPr>
        <p:spPr>
          <a:xfrm>
            <a:off x="1940560" y="3579180"/>
            <a:ext cx="3632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AI Concepts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1940560" y="4087180"/>
            <a:ext cx="3594100" cy="1155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Demonstrates classic search algorithms through interactive visualization, making abstract concepts tangible and understandable.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6067108" y="2253302"/>
            <a:ext cx="4124960" cy="3299460"/>
          </a:xfrm>
          <a:custGeom>
            <a:avLst/>
            <a:gdLst/>
            <a:ahLst/>
            <a:cxnLst/>
            <a:rect l="l" t="t" r="r" b="b"/>
            <a:pathLst>
              <a:path w="4124960" h="3299460">
                <a:moveTo>
                  <a:pt x="101590" y="0"/>
                </a:moveTo>
                <a:lnTo>
                  <a:pt x="4023370" y="0"/>
                </a:lnTo>
                <a:cubicBezTo>
                  <a:pt x="4079476" y="0"/>
                  <a:pt x="4124960" y="45484"/>
                  <a:pt x="4124960" y="101590"/>
                </a:cubicBezTo>
                <a:lnTo>
                  <a:pt x="4124960" y="3197870"/>
                </a:lnTo>
                <a:cubicBezTo>
                  <a:pt x="4124960" y="3253976"/>
                  <a:pt x="4079476" y="3299460"/>
                  <a:pt x="4023370" y="3299460"/>
                </a:cubicBezTo>
                <a:lnTo>
                  <a:pt x="101590" y="3299460"/>
                </a:lnTo>
                <a:cubicBezTo>
                  <a:pt x="45484" y="3299460"/>
                  <a:pt x="0" y="3253976"/>
                  <a:pt x="0" y="3197870"/>
                </a:cubicBezTo>
                <a:lnTo>
                  <a:pt x="0" y="101590"/>
                </a:lnTo>
                <a:cubicBezTo>
                  <a:pt x="0" y="45484"/>
                  <a:pt x="45484" y="0"/>
                  <a:pt x="101590" y="0"/>
                </a:cubicBezTo>
                <a:close/>
              </a:path>
            </a:pathLst>
          </a:custGeom>
          <a:solidFill>
            <a:srgbClr val="4F6D7A">
              <a:alpha val="10196"/>
            </a:srgbClr>
          </a:solidFill>
          <a:ln w="10160">
            <a:solidFill>
              <a:srgbClr val="4F6D7A">
                <a:alpha val="30196"/>
              </a:srgbClr>
            </a:solidFill>
            <a:prstDash val="solid"/>
          </a:ln>
        </p:spPr>
      </p:sp>
      <p:sp>
        <p:nvSpPr>
          <p:cNvPr id="12" name="Shape 9"/>
          <p:cNvSpPr/>
          <p:nvPr/>
        </p:nvSpPr>
        <p:spPr>
          <a:xfrm>
            <a:off x="7721441" y="256318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4F6D7A"/>
          </a:solidFill>
          <a:ln/>
        </p:spPr>
      </p:sp>
      <p:sp>
        <p:nvSpPr>
          <p:cNvPr id="13" name="Shape 10"/>
          <p:cNvSpPr/>
          <p:nvPr/>
        </p:nvSpPr>
        <p:spPr>
          <a:xfrm>
            <a:off x="7975441" y="281718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69069" y="-774"/>
                </a:moveTo>
                <a:cubicBezTo>
                  <a:pt x="158770" y="-6727"/>
                  <a:pt x="146030" y="-6727"/>
                  <a:pt x="135731" y="-774"/>
                </a:cubicBezTo>
                <a:lnTo>
                  <a:pt x="85606" y="28158"/>
                </a:lnTo>
                <a:cubicBezTo>
                  <a:pt x="75307" y="34111"/>
                  <a:pt x="68937" y="45125"/>
                  <a:pt x="68937" y="57031"/>
                </a:cubicBezTo>
                <a:lnTo>
                  <a:pt x="68937" y="117693"/>
                </a:lnTo>
                <a:lnTo>
                  <a:pt x="16371" y="148054"/>
                </a:lnTo>
                <a:cubicBezTo>
                  <a:pt x="6072" y="154007"/>
                  <a:pt x="-298" y="165021"/>
                  <a:pt x="-298" y="176927"/>
                </a:cubicBezTo>
                <a:lnTo>
                  <a:pt x="-298" y="234851"/>
                </a:lnTo>
                <a:cubicBezTo>
                  <a:pt x="-298" y="246757"/>
                  <a:pt x="6072" y="257770"/>
                  <a:pt x="16371" y="263723"/>
                </a:cubicBezTo>
                <a:lnTo>
                  <a:pt x="66556" y="292656"/>
                </a:lnTo>
                <a:cubicBezTo>
                  <a:pt x="76855" y="298609"/>
                  <a:pt x="89595" y="298609"/>
                  <a:pt x="99893" y="292656"/>
                </a:cubicBezTo>
                <a:lnTo>
                  <a:pt x="152460" y="262295"/>
                </a:lnTo>
                <a:lnTo>
                  <a:pt x="205026" y="292656"/>
                </a:lnTo>
                <a:cubicBezTo>
                  <a:pt x="215325" y="298609"/>
                  <a:pt x="228064" y="298609"/>
                  <a:pt x="238363" y="292656"/>
                </a:cubicBezTo>
                <a:lnTo>
                  <a:pt x="288429" y="263723"/>
                </a:lnTo>
                <a:cubicBezTo>
                  <a:pt x="298728" y="257770"/>
                  <a:pt x="305098" y="246757"/>
                  <a:pt x="305098" y="234851"/>
                </a:cubicBezTo>
                <a:lnTo>
                  <a:pt x="305098" y="176927"/>
                </a:lnTo>
                <a:cubicBezTo>
                  <a:pt x="305098" y="165021"/>
                  <a:pt x="298728" y="154007"/>
                  <a:pt x="288429" y="148054"/>
                </a:cubicBezTo>
                <a:lnTo>
                  <a:pt x="235863" y="117693"/>
                </a:lnTo>
                <a:lnTo>
                  <a:pt x="235863" y="57031"/>
                </a:lnTo>
                <a:cubicBezTo>
                  <a:pt x="235863" y="45125"/>
                  <a:pt x="229493" y="34111"/>
                  <a:pt x="219194" y="28158"/>
                </a:cubicBezTo>
                <a:lnTo>
                  <a:pt x="169069" y="-774"/>
                </a:lnTo>
                <a:close/>
                <a:moveTo>
                  <a:pt x="138113" y="174188"/>
                </a:moveTo>
                <a:lnTo>
                  <a:pt x="138113" y="237589"/>
                </a:lnTo>
                <a:lnTo>
                  <a:pt x="85546" y="267950"/>
                </a:lnTo>
                <a:cubicBezTo>
                  <a:pt x="84832" y="268367"/>
                  <a:pt x="83999" y="268605"/>
                  <a:pt x="83165" y="268605"/>
                </a:cubicBezTo>
                <a:lnTo>
                  <a:pt x="83165" y="205919"/>
                </a:lnTo>
                <a:lnTo>
                  <a:pt x="138113" y="174188"/>
                </a:lnTo>
                <a:close/>
                <a:moveTo>
                  <a:pt x="275868" y="174546"/>
                </a:moveTo>
                <a:cubicBezTo>
                  <a:pt x="276285" y="175260"/>
                  <a:pt x="276523" y="176093"/>
                  <a:pt x="276523" y="176927"/>
                </a:cubicBezTo>
                <a:lnTo>
                  <a:pt x="276523" y="234851"/>
                </a:lnTo>
                <a:cubicBezTo>
                  <a:pt x="276523" y="236577"/>
                  <a:pt x="275630" y="238125"/>
                  <a:pt x="274141" y="238958"/>
                </a:cubicBezTo>
                <a:lnTo>
                  <a:pt x="223957" y="267891"/>
                </a:lnTo>
                <a:cubicBezTo>
                  <a:pt x="223242" y="268307"/>
                  <a:pt x="222409" y="268545"/>
                  <a:pt x="221575" y="268545"/>
                </a:cubicBezTo>
                <a:lnTo>
                  <a:pt x="221575" y="205859"/>
                </a:lnTo>
                <a:lnTo>
                  <a:pt x="275868" y="174546"/>
                </a:lnTo>
                <a:close/>
                <a:moveTo>
                  <a:pt x="207347" y="57031"/>
                </a:moveTo>
                <a:lnTo>
                  <a:pt x="207347" y="117693"/>
                </a:lnTo>
                <a:lnTo>
                  <a:pt x="152400" y="149423"/>
                </a:lnTo>
                <a:lnTo>
                  <a:pt x="152400" y="86023"/>
                </a:lnTo>
                <a:lnTo>
                  <a:pt x="206692" y="54709"/>
                </a:lnTo>
                <a:cubicBezTo>
                  <a:pt x="207109" y="55424"/>
                  <a:pt x="207347" y="56257"/>
                  <a:pt x="207347" y="5709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4" name="Text 11"/>
          <p:cNvSpPr/>
          <p:nvPr/>
        </p:nvSpPr>
        <p:spPr>
          <a:xfrm>
            <a:off x="6376988" y="3579180"/>
            <a:ext cx="3632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Modular Design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6376988" y="4087180"/>
            <a:ext cx="3594100" cy="863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Clean architecture enables easy algorithm extension. New solvers can be added by implementing a single function interface.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10503694" y="2253302"/>
            <a:ext cx="4124960" cy="3299460"/>
          </a:xfrm>
          <a:custGeom>
            <a:avLst/>
            <a:gdLst/>
            <a:ahLst/>
            <a:cxnLst/>
            <a:rect l="l" t="t" r="r" b="b"/>
            <a:pathLst>
              <a:path w="4124960" h="3299460">
                <a:moveTo>
                  <a:pt x="101590" y="0"/>
                </a:moveTo>
                <a:lnTo>
                  <a:pt x="4023370" y="0"/>
                </a:lnTo>
                <a:cubicBezTo>
                  <a:pt x="4079476" y="0"/>
                  <a:pt x="4124960" y="45484"/>
                  <a:pt x="4124960" y="101590"/>
                </a:cubicBezTo>
                <a:lnTo>
                  <a:pt x="4124960" y="3197870"/>
                </a:lnTo>
                <a:cubicBezTo>
                  <a:pt x="4124960" y="3253976"/>
                  <a:pt x="4079476" y="3299460"/>
                  <a:pt x="4023370" y="3299460"/>
                </a:cubicBezTo>
                <a:lnTo>
                  <a:pt x="101590" y="3299460"/>
                </a:lnTo>
                <a:cubicBezTo>
                  <a:pt x="45484" y="3299460"/>
                  <a:pt x="0" y="3253976"/>
                  <a:pt x="0" y="3197870"/>
                </a:cubicBezTo>
                <a:lnTo>
                  <a:pt x="0" y="101590"/>
                </a:lnTo>
                <a:cubicBezTo>
                  <a:pt x="0" y="45484"/>
                  <a:pt x="45484" y="0"/>
                  <a:pt x="101590" y="0"/>
                </a:cubicBezTo>
                <a:close/>
              </a:path>
            </a:pathLst>
          </a:custGeom>
          <a:solidFill>
            <a:srgbClr val="4F6D7A">
              <a:alpha val="10196"/>
            </a:srgbClr>
          </a:solidFill>
          <a:ln w="10160">
            <a:solidFill>
              <a:srgbClr val="4F6D7A">
                <a:alpha val="30196"/>
              </a:srgbClr>
            </a:solidFill>
            <a:prstDash val="solid"/>
          </a:ln>
        </p:spPr>
      </p:sp>
      <p:sp>
        <p:nvSpPr>
          <p:cNvPr id="17" name="Shape 14"/>
          <p:cNvSpPr/>
          <p:nvPr/>
        </p:nvSpPr>
        <p:spPr>
          <a:xfrm>
            <a:off x="12158028" y="256318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E59F54"/>
          </a:solidFill>
          <a:ln/>
        </p:spPr>
      </p:sp>
      <p:sp>
        <p:nvSpPr>
          <p:cNvPr id="18" name="Shape 15"/>
          <p:cNvSpPr/>
          <p:nvPr/>
        </p:nvSpPr>
        <p:spPr>
          <a:xfrm>
            <a:off x="12392978" y="2817180"/>
            <a:ext cx="342900" cy="304800"/>
          </a:xfrm>
          <a:custGeom>
            <a:avLst/>
            <a:gdLst/>
            <a:ahLst/>
            <a:cxnLst/>
            <a:rect l="l" t="t" r="r" b="b"/>
            <a:pathLst>
              <a:path w="342900" h="304800">
                <a:moveTo>
                  <a:pt x="171450" y="19050"/>
                </a:moveTo>
                <a:cubicBezTo>
                  <a:pt x="123349" y="19050"/>
                  <a:pt x="84832" y="40957"/>
                  <a:pt x="56793" y="67032"/>
                </a:cubicBezTo>
                <a:cubicBezTo>
                  <a:pt x="28932" y="92928"/>
                  <a:pt x="10299" y="123825"/>
                  <a:pt x="1429" y="145078"/>
                </a:cubicBezTo>
                <a:cubicBezTo>
                  <a:pt x="-536" y="149781"/>
                  <a:pt x="-536" y="155019"/>
                  <a:pt x="1429" y="159722"/>
                </a:cubicBezTo>
                <a:cubicBezTo>
                  <a:pt x="10299" y="180975"/>
                  <a:pt x="28932" y="211931"/>
                  <a:pt x="56793" y="237768"/>
                </a:cubicBezTo>
                <a:cubicBezTo>
                  <a:pt x="84832" y="263783"/>
                  <a:pt x="123349" y="285750"/>
                  <a:pt x="171450" y="285750"/>
                </a:cubicBezTo>
                <a:cubicBezTo>
                  <a:pt x="219551" y="285750"/>
                  <a:pt x="258068" y="263843"/>
                  <a:pt x="286107" y="237768"/>
                </a:cubicBezTo>
                <a:cubicBezTo>
                  <a:pt x="313968" y="211872"/>
                  <a:pt x="332601" y="180975"/>
                  <a:pt x="341471" y="159722"/>
                </a:cubicBezTo>
                <a:cubicBezTo>
                  <a:pt x="343436" y="155019"/>
                  <a:pt x="343436" y="149781"/>
                  <a:pt x="341471" y="145078"/>
                </a:cubicBezTo>
                <a:cubicBezTo>
                  <a:pt x="332601" y="123825"/>
                  <a:pt x="313968" y="92869"/>
                  <a:pt x="286107" y="67032"/>
                </a:cubicBezTo>
                <a:cubicBezTo>
                  <a:pt x="258068" y="41017"/>
                  <a:pt x="219551" y="19050"/>
                  <a:pt x="171450" y="19050"/>
                </a:cubicBezTo>
                <a:close/>
                <a:moveTo>
                  <a:pt x="85725" y="152400"/>
                </a:moveTo>
                <a:cubicBezTo>
                  <a:pt x="85725" y="105087"/>
                  <a:pt x="124137" y="66675"/>
                  <a:pt x="171450" y="66675"/>
                </a:cubicBezTo>
                <a:cubicBezTo>
                  <a:pt x="218763" y="66675"/>
                  <a:pt x="257175" y="105087"/>
                  <a:pt x="257175" y="152400"/>
                </a:cubicBezTo>
                <a:cubicBezTo>
                  <a:pt x="257175" y="199713"/>
                  <a:pt x="218763" y="238125"/>
                  <a:pt x="171450" y="238125"/>
                </a:cubicBezTo>
                <a:cubicBezTo>
                  <a:pt x="124137" y="238125"/>
                  <a:pt x="85725" y="199713"/>
                  <a:pt x="85725" y="152400"/>
                </a:cubicBezTo>
                <a:close/>
                <a:moveTo>
                  <a:pt x="171450" y="114300"/>
                </a:moveTo>
                <a:cubicBezTo>
                  <a:pt x="171450" y="135315"/>
                  <a:pt x="154365" y="152400"/>
                  <a:pt x="133350" y="152400"/>
                </a:cubicBezTo>
                <a:cubicBezTo>
                  <a:pt x="126504" y="152400"/>
                  <a:pt x="120075" y="150614"/>
                  <a:pt x="114479" y="147399"/>
                </a:cubicBezTo>
                <a:cubicBezTo>
                  <a:pt x="113883" y="153888"/>
                  <a:pt x="114419" y="160556"/>
                  <a:pt x="116205" y="167164"/>
                </a:cubicBezTo>
                <a:cubicBezTo>
                  <a:pt x="124361" y="197644"/>
                  <a:pt x="155734" y="215741"/>
                  <a:pt x="186214" y="207585"/>
                </a:cubicBezTo>
                <a:cubicBezTo>
                  <a:pt x="216694" y="199430"/>
                  <a:pt x="234791" y="168057"/>
                  <a:pt x="226635" y="137577"/>
                </a:cubicBezTo>
                <a:cubicBezTo>
                  <a:pt x="219373" y="110371"/>
                  <a:pt x="193596" y="93047"/>
                  <a:pt x="166449" y="95429"/>
                </a:cubicBezTo>
                <a:cubicBezTo>
                  <a:pt x="169605" y="100965"/>
                  <a:pt x="171450" y="107394"/>
                  <a:pt x="171450" y="11430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9" name="Text 16"/>
          <p:cNvSpPr/>
          <p:nvPr/>
        </p:nvSpPr>
        <p:spPr>
          <a:xfrm>
            <a:off x="10813574" y="3579180"/>
            <a:ext cx="3632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Visual Learning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10813574" y="4087180"/>
            <a:ext cx="3594100" cy="863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GUI provides intuitive understanding of state space exploration and algorithmic trade-offs through animated visualization.</a:t>
            </a: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>
            <a:off x="1630680" y="5969317"/>
            <a:ext cx="12989560" cy="1737360"/>
          </a:xfrm>
          <a:custGeom>
            <a:avLst/>
            <a:gdLst/>
            <a:ahLst/>
            <a:cxnLst/>
            <a:rect l="l" t="t" r="r" b="b"/>
            <a:pathLst>
              <a:path w="12989560" h="1737360">
                <a:moveTo>
                  <a:pt x="101601" y="0"/>
                </a:moveTo>
                <a:lnTo>
                  <a:pt x="12887959" y="0"/>
                </a:lnTo>
                <a:cubicBezTo>
                  <a:pt x="12944072" y="0"/>
                  <a:pt x="12989560" y="45488"/>
                  <a:pt x="12989560" y="101601"/>
                </a:cubicBezTo>
                <a:lnTo>
                  <a:pt x="12989560" y="1635759"/>
                </a:lnTo>
                <a:cubicBezTo>
                  <a:pt x="12989560" y="1691872"/>
                  <a:pt x="12944072" y="1737360"/>
                  <a:pt x="12887959" y="1737360"/>
                </a:cubicBezTo>
                <a:lnTo>
                  <a:pt x="101601" y="1737360"/>
                </a:lnTo>
                <a:cubicBezTo>
                  <a:pt x="45488" y="1737360"/>
                  <a:pt x="0" y="1691872"/>
                  <a:pt x="0" y="1635759"/>
                </a:cubicBezTo>
                <a:lnTo>
                  <a:pt x="0" y="101601"/>
                </a:lnTo>
                <a:cubicBezTo>
                  <a:pt x="0" y="45488"/>
                  <a:pt x="45488" y="0"/>
                  <a:pt x="101601" y="0"/>
                </a:cubicBezTo>
                <a:close/>
              </a:path>
            </a:pathLst>
          </a:custGeom>
          <a:solidFill>
            <a:srgbClr val="E59F54">
              <a:alpha val="10196"/>
            </a:srgbClr>
          </a:solidFill>
          <a:ln w="10160">
            <a:solidFill>
              <a:srgbClr val="E59F54">
                <a:alpha val="30196"/>
              </a:srgbClr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1883410" y="6279195"/>
            <a:ext cx="12484100" cy="1117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8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This project bridges theory and practice</a:t>
            </a:r>
            <a:pPr algn="ctr">
              <a:lnSpc>
                <a:spcPct val="140000"/>
              </a:lnSpc>
            </a:pPr>
            <a:r>
              <a:rPr lang="en-US" sz="18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transforming classical AI problems into engaging interactive experiences. The combination of rigorous algorithm implementation with intuitive visualization creates an effective educational tool for understanding search strategies and computational thinking.</a:t>
            </a:r>
            <a:endParaRPr lang="en-US" sz="1600" dirty="0"/>
          </a:p>
        </p:txBody>
      </p:sp>
      <p:sp>
        <p:nvSpPr>
          <p:cNvPr id="23" name="Shape 20"/>
          <p:cNvSpPr/>
          <p:nvPr/>
        </p:nvSpPr>
        <p:spPr>
          <a:xfrm>
            <a:off x="3722688" y="8026090"/>
            <a:ext cx="333375" cy="381000"/>
          </a:xfrm>
          <a:custGeom>
            <a:avLst/>
            <a:gdLst/>
            <a:ahLst/>
            <a:cxnLst/>
            <a:rect l="l" t="t" r="r" b="b"/>
            <a:pathLst>
              <a:path w="333375" h="381000">
                <a:moveTo>
                  <a:pt x="327273" y="149200"/>
                </a:moveTo>
                <a:cubicBezTo>
                  <a:pt x="321543" y="126206"/>
                  <a:pt x="310679" y="108868"/>
                  <a:pt x="287536" y="108868"/>
                </a:cubicBezTo>
                <a:lnTo>
                  <a:pt x="257696" y="108868"/>
                </a:lnTo>
                <a:lnTo>
                  <a:pt x="257696" y="144140"/>
                </a:lnTo>
                <a:cubicBezTo>
                  <a:pt x="257696" y="171524"/>
                  <a:pt x="234479" y="194593"/>
                  <a:pt x="207987" y="194593"/>
                </a:cubicBezTo>
                <a:lnTo>
                  <a:pt x="128513" y="194593"/>
                </a:lnTo>
                <a:cubicBezTo>
                  <a:pt x="106784" y="194593"/>
                  <a:pt x="88776" y="213196"/>
                  <a:pt x="88776" y="235000"/>
                </a:cubicBezTo>
                <a:lnTo>
                  <a:pt x="88776" y="310753"/>
                </a:lnTo>
                <a:cubicBezTo>
                  <a:pt x="88776" y="332333"/>
                  <a:pt x="107528" y="344984"/>
                  <a:pt x="128513" y="351160"/>
                </a:cubicBezTo>
                <a:cubicBezTo>
                  <a:pt x="153665" y="358527"/>
                  <a:pt x="177850" y="359866"/>
                  <a:pt x="207987" y="351160"/>
                </a:cubicBezTo>
                <a:cubicBezTo>
                  <a:pt x="228005" y="345356"/>
                  <a:pt x="247724" y="333673"/>
                  <a:pt x="247724" y="310753"/>
                </a:cubicBezTo>
                <a:lnTo>
                  <a:pt x="247724" y="280467"/>
                </a:lnTo>
                <a:lnTo>
                  <a:pt x="168325" y="280467"/>
                </a:lnTo>
                <a:lnTo>
                  <a:pt x="168325" y="270346"/>
                </a:lnTo>
                <a:lnTo>
                  <a:pt x="287536" y="270346"/>
                </a:lnTo>
                <a:cubicBezTo>
                  <a:pt x="310679" y="270346"/>
                  <a:pt x="319236" y="254198"/>
                  <a:pt x="327273" y="230014"/>
                </a:cubicBezTo>
                <a:cubicBezTo>
                  <a:pt x="335607" y="205085"/>
                  <a:pt x="335235" y="181124"/>
                  <a:pt x="327273" y="149200"/>
                </a:cubicBezTo>
                <a:close/>
                <a:moveTo>
                  <a:pt x="212973" y="330919"/>
                </a:moveTo>
                <a:cubicBezTo>
                  <a:pt x="207310" y="331317"/>
                  <a:pt x="201898" y="328520"/>
                  <a:pt x="198945" y="323671"/>
                </a:cubicBezTo>
                <a:cubicBezTo>
                  <a:pt x="195992" y="318822"/>
                  <a:pt x="195992" y="312730"/>
                  <a:pt x="198945" y="307881"/>
                </a:cubicBezTo>
                <a:cubicBezTo>
                  <a:pt x="201898" y="303032"/>
                  <a:pt x="207310" y="300236"/>
                  <a:pt x="212973" y="300633"/>
                </a:cubicBezTo>
                <a:cubicBezTo>
                  <a:pt x="218637" y="300236"/>
                  <a:pt x="224048" y="303032"/>
                  <a:pt x="227001" y="307881"/>
                </a:cubicBezTo>
                <a:cubicBezTo>
                  <a:pt x="229954" y="312730"/>
                  <a:pt x="229954" y="318822"/>
                  <a:pt x="227001" y="323671"/>
                </a:cubicBezTo>
                <a:cubicBezTo>
                  <a:pt x="224048" y="328520"/>
                  <a:pt x="218637" y="331317"/>
                  <a:pt x="212973" y="330919"/>
                </a:cubicBezTo>
                <a:close/>
                <a:moveTo>
                  <a:pt x="124867" y="184621"/>
                </a:moveTo>
                <a:lnTo>
                  <a:pt x="204341" y="184621"/>
                </a:lnTo>
                <a:cubicBezTo>
                  <a:pt x="226442" y="184621"/>
                  <a:pt x="244078" y="166390"/>
                  <a:pt x="244078" y="144214"/>
                </a:cubicBezTo>
                <a:lnTo>
                  <a:pt x="244078" y="68387"/>
                </a:lnTo>
                <a:cubicBezTo>
                  <a:pt x="244078" y="46806"/>
                  <a:pt x="225921" y="30659"/>
                  <a:pt x="204341" y="27012"/>
                </a:cubicBezTo>
                <a:cubicBezTo>
                  <a:pt x="177701" y="22622"/>
                  <a:pt x="148754" y="22845"/>
                  <a:pt x="124867" y="27087"/>
                </a:cubicBezTo>
                <a:cubicBezTo>
                  <a:pt x="91232" y="33040"/>
                  <a:pt x="85130" y="45467"/>
                  <a:pt x="85130" y="68461"/>
                </a:cubicBezTo>
                <a:lnTo>
                  <a:pt x="85130" y="98747"/>
                </a:lnTo>
                <a:lnTo>
                  <a:pt x="164678" y="98747"/>
                </a:lnTo>
                <a:lnTo>
                  <a:pt x="164678" y="108868"/>
                </a:lnTo>
                <a:lnTo>
                  <a:pt x="55290" y="108868"/>
                </a:lnTo>
                <a:cubicBezTo>
                  <a:pt x="32147" y="108868"/>
                  <a:pt x="11906" y="122783"/>
                  <a:pt x="5581" y="149200"/>
                </a:cubicBezTo>
                <a:cubicBezTo>
                  <a:pt x="-1712" y="179487"/>
                  <a:pt x="-2009" y="198388"/>
                  <a:pt x="5581" y="230014"/>
                </a:cubicBezTo>
                <a:cubicBezTo>
                  <a:pt x="11237" y="253529"/>
                  <a:pt x="24705" y="270346"/>
                  <a:pt x="47848" y="270346"/>
                </a:cubicBezTo>
                <a:lnTo>
                  <a:pt x="75158" y="270346"/>
                </a:lnTo>
                <a:lnTo>
                  <a:pt x="75158" y="234032"/>
                </a:lnTo>
                <a:cubicBezTo>
                  <a:pt x="75158" y="207764"/>
                  <a:pt x="97854" y="184621"/>
                  <a:pt x="124867" y="184621"/>
                </a:cubicBezTo>
                <a:close/>
                <a:moveTo>
                  <a:pt x="119955" y="48146"/>
                </a:moveTo>
                <a:cubicBezTo>
                  <a:pt x="128334" y="48146"/>
                  <a:pt x="135136" y="54948"/>
                  <a:pt x="135136" y="63326"/>
                </a:cubicBezTo>
                <a:cubicBezTo>
                  <a:pt x="135136" y="71705"/>
                  <a:pt x="128334" y="78507"/>
                  <a:pt x="119955" y="78507"/>
                </a:cubicBezTo>
                <a:cubicBezTo>
                  <a:pt x="111577" y="78507"/>
                  <a:pt x="104775" y="71705"/>
                  <a:pt x="104775" y="63326"/>
                </a:cubicBezTo>
                <a:cubicBezTo>
                  <a:pt x="104775" y="54948"/>
                  <a:pt x="111577" y="48146"/>
                  <a:pt x="119955" y="48146"/>
                </a:cubicBezTo>
                <a:close/>
              </a:path>
            </a:pathLst>
          </a:custGeom>
          <a:solidFill>
            <a:srgbClr val="4F6D7A"/>
          </a:solidFill>
          <a:ln/>
        </p:spPr>
      </p:sp>
      <p:sp>
        <p:nvSpPr>
          <p:cNvPr id="24" name="Text 21"/>
          <p:cNvSpPr/>
          <p:nvPr/>
        </p:nvSpPr>
        <p:spPr>
          <a:xfrm>
            <a:off x="4225925" y="8064190"/>
            <a:ext cx="1028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Python 3.13</a:t>
            </a:r>
            <a:endParaRPr lang="en-US" sz="1600" dirty="0"/>
          </a:p>
        </p:txBody>
      </p:sp>
      <p:sp>
        <p:nvSpPr>
          <p:cNvPr id="25" name="Shape 22"/>
          <p:cNvSpPr/>
          <p:nvPr/>
        </p:nvSpPr>
        <p:spPr>
          <a:xfrm>
            <a:off x="5555774" y="8013390"/>
            <a:ext cx="12700" cy="406400"/>
          </a:xfrm>
          <a:custGeom>
            <a:avLst/>
            <a:gdLst/>
            <a:ahLst/>
            <a:cxnLst/>
            <a:rect l="l" t="t" r="r" b="b"/>
            <a:pathLst>
              <a:path w="12700" h="406400">
                <a:moveTo>
                  <a:pt x="0" y="0"/>
                </a:moveTo>
                <a:lnTo>
                  <a:pt x="12700" y="0"/>
                </a:lnTo>
                <a:lnTo>
                  <a:pt x="12700" y="406400"/>
                </a:lnTo>
                <a:lnTo>
                  <a:pt x="0" y="406400"/>
                </a:lnTo>
                <a:lnTo>
                  <a:pt x="0" y="0"/>
                </a:lnTo>
                <a:close/>
              </a:path>
            </a:pathLst>
          </a:custGeom>
          <a:solidFill>
            <a:srgbClr val="4F6D7A"/>
          </a:solidFill>
          <a:ln/>
        </p:spPr>
      </p:sp>
      <p:sp>
        <p:nvSpPr>
          <p:cNvPr id="26" name="Shape 23"/>
          <p:cNvSpPr/>
          <p:nvPr/>
        </p:nvSpPr>
        <p:spPr>
          <a:xfrm>
            <a:off x="6025674" y="802609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47625" y="23812"/>
                </a:moveTo>
                <a:cubicBezTo>
                  <a:pt x="21357" y="23812"/>
                  <a:pt x="0" y="45169"/>
                  <a:pt x="0" y="71438"/>
                </a:cubicBezTo>
                <a:lnTo>
                  <a:pt x="0" y="261938"/>
                </a:lnTo>
                <a:cubicBezTo>
                  <a:pt x="0" y="288206"/>
                  <a:pt x="21357" y="309563"/>
                  <a:pt x="47625" y="309563"/>
                </a:cubicBezTo>
                <a:lnTo>
                  <a:pt x="154781" y="309563"/>
                </a:lnTo>
                <a:lnTo>
                  <a:pt x="142875" y="345281"/>
                </a:lnTo>
                <a:lnTo>
                  <a:pt x="89297" y="345281"/>
                </a:lnTo>
                <a:cubicBezTo>
                  <a:pt x="79400" y="345281"/>
                  <a:pt x="71438" y="353244"/>
                  <a:pt x="71438" y="363141"/>
                </a:cubicBezTo>
                <a:cubicBezTo>
                  <a:pt x="71438" y="373038"/>
                  <a:pt x="79400" y="381000"/>
                  <a:pt x="89297" y="381000"/>
                </a:cubicBezTo>
                <a:lnTo>
                  <a:pt x="291703" y="381000"/>
                </a:lnTo>
                <a:cubicBezTo>
                  <a:pt x="301600" y="381000"/>
                  <a:pt x="309563" y="373038"/>
                  <a:pt x="309563" y="363141"/>
                </a:cubicBezTo>
                <a:cubicBezTo>
                  <a:pt x="309563" y="353244"/>
                  <a:pt x="301600" y="345281"/>
                  <a:pt x="291703" y="345281"/>
                </a:cubicBezTo>
                <a:lnTo>
                  <a:pt x="238125" y="345281"/>
                </a:lnTo>
                <a:lnTo>
                  <a:pt x="226219" y="309563"/>
                </a:lnTo>
                <a:lnTo>
                  <a:pt x="333375" y="309563"/>
                </a:lnTo>
                <a:cubicBezTo>
                  <a:pt x="359643" y="309563"/>
                  <a:pt x="381000" y="288206"/>
                  <a:pt x="381000" y="261938"/>
                </a:cubicBezTo>
                <a:lnTo>
                  <a:pt x="381000" y="71438"/>
                </a:lnTo>
                <a:cubicBezTo>
                  <a:pt x="381000" y="45169"/>
                  <a:pt x="359643" y="23812"/>
                  <a:pt x="333375" y="23812"/>
                </a:cubicBezTo>
                <a:lnTo>
                  <a:pt x="47625" y="23812"/>
                </a:lnTo>
                <a:close/>
                <a:moveTo>
                  <a:pt x="71438" y="71438"/>
                </a:moveTo>
                <a:lnTo>
                  <a:pt x="309563" y="71438"/>
                </a:lnTo>
                <a:cubicBezTo>
                  <a:pt x="322734" y="71438"/>
                  <a:pt x="333375" y="82079"/>
                  <a:pt x="333375" y="95250"/>
                </a:cubicBezTo>
                <a:lnTo>
                  <a:pt x="333375" y="214313"/>
                </a:lnTo>
                <a:cubicBezTo>
                  <a:pt x="333375" y="227484"/>
                  <a:pt x="322734" y="238125"/>
                  <a:pt x="309563" y="238125"/>
                </a:cubicBezTo>
                <a:lnTo>
                  <a:pt x="71438" y="238125"/>
                </a:lnTo>
                <a:cubicBezTo>
                  <a:pt x="58266" y="238125"/>
                  <a:pt x="47625" y="227484"/>
                  <a:pt x="47625" y="214313"/>
                </a:cubicBezTo>
                <a:lnTo>
                  <a:pt x="47625" y="95250"/>
                </a:lnTo>
                <a:cubicBezTo>
                  <a:pt x="47625" y="82079"/>
                  <a:pt x="58266" y="71438"/>
                  <a:pt x="71438" y="71438"/>
                </a:cubicBezTo>
                <a:close/>
              </a:path>
            </a:pathLst>
          </a:custGeom>
          <a:solidFill>
            <a:srgbClr val="4F6D7A"/>
          </a:solidFill>
          <a:ln/>
        </p:spPr>
      </p:sp>
      <p:sp>
        <p:nvSpPr>
          <p:cNvPr id="27" name="Text 24"/>
          <p:cNvSpPr/>
          <p:nvPr/>
        </p:nvSpPr>
        <p:spPr>
          <a:xfrm>
            <a:off x="6552724" y="8064190"/>
            <a:ext cx="1092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Tkinter GUI</a:t>
            </a:r>
            <a:endParaRPr lang="en-US" sz="1600" dirty="0"/>
          </a:p>
        </p:txBody>
      </p:sp>
      <p:sp>
        <p:nvSpPr>
          <p:cNvPr id="28" name="Shape 25"/>
          <p:cNvSpPr/>
          <p:nvPr/>
        </p:nvSpPr>
        <p:spPr>
          <a:xfrm>
            <a:off x="7943374" y="8013390"/>
            <a:ext cx="12700" cy="406400"/>
          </a:xfrm>
          <a:custGeom>
            <a:avLst/>
            <a:gdLst/>
            <a:ahLst/>
            <a:cxnLst/>
            <a:rect l="l" t="t" r="r" b="b"/>
            <a:pathLst>
              <a:path w="12700" h="406400">
                <a:moveTo>
                  <a:pt x="0" y="0"/>
                </a:moveTo>
                <a:lnTo>
                  <a:pt x="12700" y="0"/>
                </a:lnTo>
                <a:lnTo>
                  <a:pt x="12700" y="406400"/>
                </a:lnTo>
                <a:lnTo>
                  <a:pt x="0" y="406400"/>
                </a:lnTo>
                <a:lnTo>
                  <a:pt x="0" y="0"/>
                </a:lnTo>
                <a:close/>
              </a:path>
            </a:pathLst>
          </a:custGeom>
          <a:solidFill>
            <a:srgbClr val="4F6D7A"/>
          </a:solidFill>
          <a:ln/>
        </p:spPr>
      </p:sp>
      <p:sp>
        <p:nvSpPr>
          <p:cNvPr id="29" name="Shape 26"/>
          <p:cNvSpPr/>
          <p:nvPr/>
        </p:nvSpPr>
        <p:spPr>
          <a:xfrm>
            <a:off x="8413274" y="802609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89297" y="41672"/>
                </a:moveTo>
                <a:cubicBezTo>
                  <a:pt x="89297" y="18678"/>
                  <a:pt x="107975" y="0"/>
                  <a:pt x="130969" y="0"/>
                </a:cubicBezTo>
                <a:lnTo>
                  <a:pt x="148828" y="0"/>
                </a:lnTo>
                <a:cubicBezTo>
                  <a:pt x="161999" y="0"/>
                  <a:pt x="172641" y="10641"/>
                  <a:pt x="172641" y="23812"/>
                </a:cubicBezTo>
                <a:lnTo>
                  <a:pt x="172641" y="357188"/>
                </a:lnTo>
                <a:cubicBezTo>
                  <a:pt x="172641" y="370359"/>
                  <a:pt x="161999" y="381000"/>
                  <a:pt x="148828" y="381000"/>
                </a:cubicBezTo>
                <a:lnTo>
                  <a:pt x="125016" y="381000"/>
                </a:lnTo>
                <a:cubicBezTo>
                  <a:pt x="102840" y="381000"/>
                  <a:pt x="84162" y="365820"/>
                  <a:pt x="78879" y="345281"/>
                </a:cubicBezTo>
                <a:cubicBezTo>
                  <a:pt x="78358" y="345281"/>
                  <a:pt x="77912" y="345281"/>
                  <a:pt x="77391" y="345281"/>
                </a:cubicBezTo>
                <a:cubicBezTo>
                  <a:pt x="44500" y="345281"/>
                  <a:pt x="17859" y="318641"/>
                  <a:pt x="17859" y="285750"/>
                </a:cubicBezTo>
                <a:cubicBezTo>
                  <a:pt x="17859" y="272355"/>
                  <a:pt x="22324" y="260003"/>
                  <a:pt x="29766" y="250031"/>
                </a:cubicBezTo>
                <a:cubicBezTo>
                  <a:pt x="15329" y="239167"/>
                  <a:pt x="5953" y="221903"/>
                  <a:pt x="5953" y="202406"/>
                </a:cubicBezTo>
                <a:cubicBezTo>
                  <a:pt x="5953" y="179412"/>
                  <a:pt x="19050" y="159395"/>
                  <a:pt x="38100" y="149498"/>
                </a:cubicBezTo>
                <a:cubicBezTo>
                  <a:pt x="32817" y="140568"/>
                  <a:pt x="29766" y="130150"/>
                  <a:pt x="29766" y="119063"/>
                </a:cubicBezTo>
                <a:cubicBezTo>
                  <a:pt x="29766" y="86171"/>
                  <a:pt x="56406" y="59531"/>
                  <a:pt x="89297" y="59531"/>
                </a:cubicBezTo>
                <a:lnTo>
                  <a:pt x="89297" y="41672"/>
                </a:lnTo>
                <a:close/>
                <a:moveTo>
                  <a:pt x="291703" y="41672"/>
                </a:moveTo>
                <a:lnTo>
                  <a:pt x="291703" y="59531"/>
                </a:lnTo>
                <a:cubicBezTo>
                  <a:pt x="324594" y="59531"/>
                  <a:pt x="351234" y="86171"/>
                  <a:pt x="351234" y="119063"/>
                </a:cubicBezTo>
                <a:cubicBezTo>
                  <a:pt x="351234" y="130225"/>
                  <a:pt x="348183" y="140643"/>
                  <a:pt x="342900" y="149498"/>
                </a:cubicBezTo>
                <a:cubicBezTo>
                  <a:pt x="362024" y="159395"/>
                  <a:pt x="375047" y="179338"/>
                  <a:pt x="375047" y="202406"/>
                </a:cubicBezTo>
                <a:cubicBezTo>
                  <a:pt x="375047" y="221903"/>
                  <a:pt x="365671" y="239167"/>
                  <a:pt x="351234" y="250031"/>
                </a:cubicBezTo>
                <a:cubicBezTo>
                  <a:pt x="358676" y="260003"/>
                  <a:pt x="363141" y="272355"/>
                  <a:pt x="363141" y="285750"/>
                </a:cubicBezTo>
                <a:cubicBezTo>
                  <a:pt x="363141" y="318641"/>
                  <a:pt x="336500" y="345281"/>
                  <a:pt x="303609" y="345281"/>
                </a:cubicBezTo>
                <a:cubicBezTo>
                  <a:pt x="303088" y="345281"/>
                  <a:pt x="302642" y="345281"/>
                  <a:pt x="302121" y="345281"/>
                </a:cubicBezTo>
                <a:cubicBezTo>
                  <a:pt x="296838" y="365820"/>
                  <a:pt x="278160" y="381000"/>
                  <a:pt x="255984" y="381000"/>
                </a:cubicBezTo>
                <a:lnTo>
                  <a:pt x="232172" y="381000"/>
                </a:lnTo>
                <a:cubicBezTo>
                  <a:pt x="219001" y="381000"/>
                  <a:pt x="208359" y="370359"/>
                  <a:pt x="208359" y="357188"/>
                </a:cubicBezTo>
                <a:lnTo>
                  <a:pt x="208359" y="23812"/>
                </a:lnTo>
                <a:cubicBezTo>
                  <a:pt x="208359" y="10641"/>
                  <a:pt x="219001" y="0"/>
                  <a:pt x="232172" y="0"/>
                </a:cubicBezTo>
                <a:lnTo>
                  <a:pt x="250031" y="0"/>
                </a:lnTo>
                <a:cubicBezTo>
                  <a:pt x="273025" y="0"/>
                  <a:pt x="291703" y="18678"/>
                  <a:pt x="291703" y="41672"/>
                </a:cubicBezTo>
                <a:close/>
              </a:path>
            </a:pathLst>
          </a:custGeom>
          <a:solidFill>
            <a:srgbClr val="4F6D7A"/>
          </a:solidFill>
          <a:ln/>
        </p:spPr>
      </p:sp>
      <p:sp>
        <p:nvSpPr>
          <p:cNvPr id="30" name="Text 27"/>
          <p:cNvSpPr/>
          <p:nvPr/>
        </p:nvSpPr>
        <p:spPr>
          <a:xfrm>
            <a:off x="8940324" y="8064190"/>
            <a:ext cx="1219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 Algorithms</a:t>
            </a:r>
            <a:endParaRPr lang="en-US" sz="1600" dirty="0"/>
          </a:p>
        </p:txBody>
      </p:sp>
      <p:sp>
        <p:nvSpPr>
          <p:cNvPr id="31" name="Shape 28"/>
          <p:cNvSpPr/>
          <p:nvPr/>
        </p:nvSpPr>
        <p:spPr>
          <a:xfrm>
            <a:off x="10458927" y="8013390"/>
            <a:ext cx="12700" cy="406400"/>
          </a:xfrm>
          <a:custGeom>
            <a:avLst/>
            <a:gdLst/>
            <a:ahLst/>
            <a:cxnLst/>
            <a:rect l="l" t="t" r="r" b="b"/>
            <a:pathLst>
              <a:path w="12700" h="406400">
                <a:moveTo>
                  <a:pt x="0" y="0"/>
                </a:moveTo>
                <a:lnTo>
                  <a:pt x="12700" y="0"/>
                </a:lnTo>
                <a:lnTo>
                  <a:pt x="12700" y="406400"/>
                </a:lnTo>
                <a:lnTo>
                  <a:pt x="0" y="406400"/>
                </a:lnTo>
                <a:lnTo>
                  <a:pt x="0" y="0"/>
                </a:lnTo>
                <a:close/>
              </a:path>
            </a:pathLst>
          </a:custGeom>
          <a:solidFill>
            <a:srgbClr val="4F6D7A"/>
          </a:solidFill>
          <a:ln/>
        </p:spPr>
      </p:sp>
      <p:sp>
        <p:nvSpPr>
          <p:cNvPr id="32" name="Shape 29"/>
          <p:cNvSpPr/>
          <p:nvPr/>
        </p:nvSpPr>
        <p:spPr>
          <a:xfrm>
            <a:off x="10905014" y="8026090"/>
            <a:ext cx="428625" cy="381000"/>
          </a:xfrm>
          <a:custGeom>
            <a:avLst/>
            <a:gdLst/>
            <a:ahLst/>
            <a:cxnLst/>
            <a:rect l="l" t="t" r="r" b="b"/>
            <a:pathLst>
              <a:path w="428625" h="381000">
                <a:moveTo>
                  <a:pt x="268486" y="893"/>
                </a:moveTo>
                <a:cubicBezTo>
                  <a:pt x="255836" y="-2753"/>
                  <a:pt x="242664" y="4614"/>
                  <a:pt x="239018" y="17264"/>
                </a:cubicBezTo>
                <a:lnTo>
                  <a:pt x="143768" y="350639"/>
                </a:lnTo>
                <a:cubicBezTo>
                  <a:pt x="140122" y="363289"/>
                  <a:pt x="147489" y="376461"/>
                  <a:pt x="160139" y="380107"/>
                </a:cubicBezTo>
                <a:cubicBezTo>
                  <a:pt x="172789" y="383753"/>
                  <a:pt x="185961" y="376386"/>
                  <a:pt x="189607" y="363736"/>
                </a:cubicBezTo>
                <a:lnTo>
                  <a:pt x="284857" y="30361"/>
                </a:lnTo>
                <a:cubicBezTo>
                  <a:pt x="288503" y="17711"/>
                  <a:pt x="281136" y="4539"/>
                  <a:pt x="268486" y="893"/>
                </a:cubicBezTo>
                <a:close/>
                <a:moveTo>
                  <a:pt x="316557" y="102171"/>
                </a:moveTo>
                <a:cubicBezTo>
                  <a:pt x="307256" y="111472"/>
                  <a:pt x="307256" y="126578"/>
                  <a:pt x="316557" y="135880"/>
                </a:cubicBezTo>
                <a:lnTo>
                  <a:pt x="371177" y="190500"/>
                </a:lnTo>
                <a:lnTo>
                  <a:pt x="316557" y="245120"/>
                </a:lnTo>
                <a:cubicBezTo>
                  <a:pt x="307256" y="254422"/>
                  <a:pt x="307256" y="269528"/>
                  <a:pt x="316557" y="278829"/>
                </a:cubicBezTo>
                <a:cubicBezTo>
                  <a:pt x="325859" y="288131"/>
                  <a:pt x="340965" y="288131"/>
                  <a:pt x="350267" y="278829"/>
                </a:cubicBezTo>
                <a:lnTo>
                  <a:pt x="421704" y="207392"/>
                </a:lnTo>
                <a:cubicBezTo>
                  <a:pt x="431006" y="198090"/>
                  <a:pt x="431006" y="182984"/>
                  <a:pt x="421704" y="173682"/>
                </a:cubicBezTo>
                <a:lnTo>
                  <a:pt x="350267" y="102245"/>
                </a:lnTo>
                <a:cubicBezTo>
                  <a:pt x="340965" y="92943"/>
                  <a:pt x="325859" y="92943"/>
                  <a:pt x="316557" y="102245"/>
                </a:cubicBezTo>
                <a:close/>
                <a:moveTo>
                  <a:pt x="112142" y="102171"/>
                </a:moveTo>
                <a:cubicBezTo>
                  <a:pt x="102840" y="92869"/>
                  <a:pt x="87734" y="92869"/>
                  <a:pt x="78432" y="102171"/>
                </a:cubicBezTo>
                <a:lnTo>
                  <a:pt x="6995" y="173608"/>
                </a:lnTo>
                <a:cubicBezTo>
                  <a:pt x="-2307" y="182910"/>
                  <a:pt x="-2307" y="198016"/>
                  <a:pt x="6995" y="207318"/>
                </a:cubicBezTo>
                <a:lnTo>
                  <a:pt x="78432" y="278755"/>
                </a:lnTo>
                <a:cubicBezTo>
                  <a:pt x="87734" y="288057"/>
                  <a:pt x="102840" y="288057"/>
                  <a:pt x="112142" y="278755"/>
                </a:cubicBezTo>
                <a:cubicBezTo>
                  <a:pt x="121444" y="269453"/>
                  <a:pt x="121444" y="254347"/>
                  <a:pt x="112142" y="245046"/>
                </a:cubicBezTo>
                <a:lnTo>
                  <a:pt x="57522" y="190500"/>
                </a:lnTo>
                <a:lnTo>
                  <a:pt x="112068" y="135880"/>
                </a:lnTo>
                <a:cubicBezTo>
                  <a:pt x="121369" y="126578"/>
                  <a:pt x="121369" y="111472"/>
                  <a:pt x="112068" y="102171"/>
                </a:cubicBezTo>
                <a:close/>
              </a:path>
            </a:pathLst>
          </a:custGeom>
          <a:solidFill>
            <a:srgbClr val="4F6D7A"/>
          </a:solidFill>
          <a:ln/>
        </p:spPr>
      </p:sp>
      <p:sp>
        <p:nvSpPr>
          <p:cNvPr id="33" name="Text 30"/>
          <p:cNvSpPr/>
          <p:nvPr/>
        </p:nvSpPr>
        <p:spPr>
          <a:xfrm>
            <a:off x="11455877" y="8064190"/>
            <a:ext cx="1257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Open Source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1A1D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08000"/>
            <a:ext cx="15341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spc="80" kern="0" dirty="0">
                <a:solidFill>
                  <a:srgbClr val="E59F5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PRESENTATION OVERVIEW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508000" y="914400"/>
            <a:ext cx="155448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Contents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08000" y="1676400"/>
            <a:ext cx="1016000" cy="50800"/>
          </a:xfrm>
          <a:custGeom>
            <a:avLst/>
            <a:gdLst/>
            <a:ahLst/>
            <a:cxnLst/>
            <a:rect l="l" t="t" r="r" b="b"/>
            <a:pathLst>
              <a:path w="1016000" h="50800">
                <a:moveTo>
                  <a:pt x="0" y="0"/>
                </a:moveTo>
                <a:lnTo>
                  <a:pt x="1016000" y="0"/>
                </a:lnTo>
                <a:lnTo>
                  <a:pt x="10160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E59F54"/>
          </a:solidFill>
          <a:ln/>
        </p:spPr>
      </p:sp>
      <p:sp>
        <p:nvSpPr>
          <p:cNvPr id="5" name="Shape 3"/>
          <p:cNvSpPr/>
          <p:nvPr/>
        </p:nvSpPr>
        <p:spPr>
          <a:xfrm>
            <a:off x="533400" y="2133600"/>
            <a:ext cx="7442200" cy="2133600"/>
          </a:xfrm>
          <a:custGeom>
            <a:avLst/>
            <a:gdLst/>
            <a:ahLst/>
            <a:cxnLst/>
            <a:rect l="l" t="t" r="r" b="b"/>
            <a:pathLst>
              <a:path w="7442200" h="2133600">
                <a:moveTo>
                  <a:pt x="0" y="0"/>
                </a:moveTo>
                <a:lnTo>
                  <a:pt x="7442200" y="0"/>
                </a:lnTo>
                <a:lnTo>
                  <a:pt x="7442200" y="2133600"/>
                </a:lnTo>
                <a:lnTo>
                  <a:pt x="0" y="2133600"/>
                </a:lnTo>
                <a:lnTo>
                  <a:pt x="0" y="0"/>
                </a:lnTo>
                <a:close/>
              </a:path>
            </a:pathLst>
          </a:custGeom>
          <a:solidFill>
            <a:srgbClr val="4F6D7A">
              <a:alpha val="10196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533400" y="2133600"/>
            <a:ext cx="50800" cy="2133600"/>
          </a:xfrm>
          <a:custGeom>
            <a:avLst/>
            <a:gdLst/>
            <a:ahLst/>
            <a:cxnLst/>
            <a:rect l="l" t="t" r="r" b="b"/>
            <a:pathLst>
              <a:path w="50800" h="2133600">
                <a:moveTo>
                  <a:pt x="0" y="0"/>
                </a:moveTo>
                <a:lnTo>
                  <a:pt x="50800" y="0"/>
                </a:lnTo>
                <a:lnTo>
                  <a:pt x="50800" y="2133600"/>
                </a:lnTo>
                <a:lnTo>
                  <a:pt x="0" y="2133600"/>
                </a:lnTo>
                <a:lnTo>
                  <a:pt x="0" y="0"/>
                </a:lnTo>
                <a:close/>
              </a:path>
            </a:pathLst>
          </a:custGeom>
          <a:solidFill>
            <a:srgbClr val="E59F54"/>
          </a:solidFill>
          <a:ln/>
        </p:spPr>
      </p:sp>
      <p:sp>
        <p:nvSpPr>
          <p:cNvPr id="7" name="Shape 5"/>
          <p:cNvSpPr/>
          <p:nvPr/>
        </p:nvSpPr>
        <p:spPr>
          <a:xfrm>
            <a:off x="863600" y="2438400"/>
            <a:ext cx="711200" cy="711200"/>
          </a:xfrm>
          <a:custGeom>
            <a:avLst/>
            <a:gdLst/>
            <a:ahLst/>
            <a:cxnLst/>
            <a:rect l="l" t="t" r="r" b="b"/>
            <a:pathLst>
              <a:path w="711200" h="711200">
                <a:moveTo>
                  <a:pt x="355600" y="0"/>
                </a:moveTo>
                <a:lnTo>
                  <a:pt x="355600" y="0"/>
                </a:lnTo>
                <a:cubicBezTo>
                  <a:pt x="551861" y="0"/>
                  <a:pt x="711200" y="159339"/>
                  <a:pt x="711200" y="355600"/>
                </a:cubicBezTo>
                <a:lnTo>
                  <a:pt x="711200" y="355600"/>
                </a:lnTo>
                <a:cubicBezTo>
                  <a:pt x="711200" y="551861"/>
                  <a:pt x="551861" y="711200"/>
                  <a:pt x="355600" y="711200"/>
                </a:cubicBezTo>
                <a:lnTo>
                  <a:pt x="355600" y="711200"/>
                </a:lnTo>
                <a:cubicBezTo>
                  <a:pt x="159339" y="711200"/>
                  <a:pt x="0" y="551861"/>
                  <a:pt x="0" y="355600"/>
                </a:cubicBezTo>
                <a:lnTo>
                  <a:pt x="0" y="355600"/>
                </a:lnTo>
                <a:cubicBezTo>
                  <a:pt x="0" y="159339"/>
                  <a:pt x="159339" y="0"/>
                  <a:pt x="355600" y="0"/>
                </a:cubicBezTo>
                <a:close/>
              </a:path>
            </a:pathLst>
          </a:custGeom>
          <a:solidFill>
            <a:srgbClr val="E59F54"/>
          </a:solidFill>
          <a:ln/>
        </p:spPr>
      </p:sp>
      <p:sp>
        <p:nvSpPr>
          <p:cNvPr id="8" name="Text 6"/>
          <p:cNvSpPr/>
          <p:nvPr/>
        </p:nvSpPr>
        <p:spPr>
          <a:xfrm>
            <a:off x="787400" y="2438400"/>
            <a:ext cx="863600" cy="711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01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778000" y="2590800"/>
            <a:ext cx="26543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Problem Definition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863600" y="3302000"/>
            <a:ext cx="69088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Understanding the classic Missionaries and Cannibals problem, its constraints, and state space representation.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8305800" y="2133600"/>
            <a:ext cx="7442200" cy="2133600"/>
          </a:xfrm>
          <a:custGeom>
            <a:avLst/>
            <a:gdLst/>
            <a:ahLst/>
            <a:cxnLst/>
            <a:rect l="l" t="t" r="r" b="b"/>
            <a:pathLst>
              <a:path w="7442200" h="2133600">
                <a:moveTo>
                  <a:pt x="0" y="0"/>
                </a:moveTo>
                <a:lnTo>
                  <a:pt x="7442200" y="0"/>
                </a:lnTo>
                <a:lnTo>
                  <a:pt x="7442200" y="2133600"/>
                </a:lnTo>
                <a:lnTo>
                  <a:pt x="0" y="2133600"/>
                </a:lnTo>
                <a:lnTo>
                  <a:pt x="0" y="0"/>
                </a:lnTo>
                <a:close/>
              </a:path>
            </a:pathLst>
          </a:custGeom>
          <a:solidFill>
            <a:srgbClr val="4F6D7A">
              <a:alpha val="10196"/>
            </a:srgbClr>
          </a:solidFill>
          <a:ln/>
        </p:spPr>
      </p:sp>
      <p:sp>
        <p:nvSpPr>
          <p:cNvPr id="12" name="Shape 10"/>
          <p:cNvSpPr/>
          <p:nvPr/>
        </p:nvSpPr>
        <p:spPr>
          <a:xfrm>
            <a:off x="8305800" y="2133600"/>
            <a:ext cx="50800" cy="2133600"/>
          </a:xfrm>
          <a:custGeom>
            <a:avLst/>
            <a:gdLst/>
            <a:ahLst/>
            <a:cxnLst/>
            <a:rect l="l" t="t" r="r" b="b"/>
            <a:pathLst>
              <a:path w="50800" h="2133600">
                <a:moveTo>
                  <a:pt x="0" y="0"/>
                </a:moveTo>
                <a:lnTo>
                  <a:pt x="50800" y="0"/>
                </a:lnTo>
                <a:lnTo>
                  <a:pt x="50800" y="2133600"/>
                </a:lnTo>
                <a:lnTo>
                  <a:pt x="0" y="2133600"/>
                </a:lnTo>
                <a:lnTo>
                  <a:pt x="0" y="0"/>
                </a:lnTo>
                <a:close/>
              </a:path>
            </a:pathLst>
          </a:custGeom>
          <a:solidFill>
            <a:srgbClr val="4F6D7A"/>
          </a:solidFill>
          <a:ln/>
        </p:spPr>
      </p:sp>
      <p:sp>
        <p:nvSpPr>
          <p:cNvPr id="13" name="Shape 11"/>
          <p:cNvSpPr/>
          <p:nvPr/>
        </p:nvSpPr>
        <p:spPr>
          <a:xfrm>
            <a:off x="8636000" y="2438400"/>
            <a:ext cx="711200" cy="711200"/>
          </a:xfrm>
          <a:custGeom>
            <a:avLst/>
            <a:gdLst/>
            <a:ahLst/>
            <a:cxnLst/>
            <a:rect l="l" t="t" r="r" b="b"/>
            <a:pathLst>
              <a:path w="711200" h="711200">
                <a:moveTo>
                  <a:pt x="355600" y="0"/>
                </a:moveTo>
                <a:lnTo>
                  <a:pt x="355600" y="0"/>
                </a:lnTo>
                <a:cubicBezTo>
                  <a:pt x="551861" y="0"/>
                  <a:pt x="711200" y="159339"/>
                  <a:pt x="711200" y="355600"/>
                </a:cubicBezTo>
                <a:lnTo>
                  <a:pt x="711200" y="355600"/>
                </a:lnTo>
                <a:cubicBezTo>
                  <a:pt x="711200" y="551861"/>
                  <a:pt x="551861" y="711200"/>
                  <a:pt x="355600" y="711200"/>
                </a:cubicBezTo>
                <a:lnTo>
                  <a:pt x="355600" y="711200"/>
                </a:lnTo>
                <a:cubicBezTo>
                  <a:pt x="159339" y="711200"/>
                  <a:pt x="0" y="551861"/>
                  <a:pt x="0" y="355600"/>
                </a:cubicBezTo>
                <a:lnTo>
                  <a:pt x="0" y="355600"/>
                </a:lnTo>
                <a:cubicBezTo>
                  <a:pt x="0" y="159339"/>
                  <a:pt x="159339" y="0"/>
                  <a:pt x="355600" y="0"/>
                </a:cubicBezTo>
                <a:close/>
              </a:path>
            </a:pathLst>
          </a:custGeom>
          <a:solidFill>
            <a:srgbClr val="4F6D7A"/>
          </a:solidFill>
          <a:ln/>
        </p:spPr>
      </p:sp>
      <p:sp>
        <p:nvSpPr>
          <p:cNvPr id="14" name="Text 12"/>
          <p:cNvSpPr/>
          <p:nvPr/>
        </p:nvSpPr>
        <p:spPr>
          <a:xfrm>
            <a:off x="8559800" y="2438400"/>
            <a:ext cx="863600" cy="711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02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9550400" y="2590800"/>
            <a:ext cx="28067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Algorithm Overview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8636000" y="3302000"/>
            <a:ext cx="69088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Five search algorithms: BFS, DFS, A*, Greedy, and CSP with comparative analysis framework.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33400" y="4572000"/>
            <a:ext cx="7442200" cy="2133600"/>
          </a:xfrm>
          <a:custGeom>
            <a:avLst/>
            <a:gdLst/>
            <a:ahLst/>
            <a:cxnLst/>
            <a:rect l="l" t="t" r="r" b="b"/>
            <a:pathLst>
              <a:path w="7442200" h="2133600">
                <a:moveTo>
                  <a:pt x="0" y="0"/>
                </a:moveTo>
                <a:lnTo>
                  <a:pt x="7442200" y="0"/>
                </a:lnTo>
                <a:lnTo>
                  <a:pt x="7442200" y="2133600"/>
                </a:lnTo>
                <a:lnTo>
                  <a:pt x="0" y="2133600"/>
                </a:lnTo>
                <a:lnTo>
                  <a:pt x="0" y="0"/>
                </a:lnTo>
                <a:close/>
              </a:path>
            </a:pathLst>
          </a:custGeom>
          <a:solidFill>
            <a:srgbClr val="4F6D7A">
              <a:alpha val="10196"/>
            </a:srgbClr>
          </a:solidFill>
          <a:ln/>
        </p:spPr>
      </p:sp>
      <p:sp>
        <p:nvSpPr>
          <p:cNvPr id="18" name="Shape 16"/>
          <p:cNvSpPr/>
          <p:nvPr/>
        </p:nvSpPr>
        <p:spPr>
          <a:xfrm>
            <a:off x="533400" y="4572000"/>
            <a:ext cx="50800" cy="2133600"/>
          </a:xfrm>
          <a:custGeom>
            <a:avLst/>
            <a:gdLst/>
            <a:ahLst/>
            <a:cxnLst/>
            <a:rect l="l" t="t" r="r" b="b"/>
            <a:pathLst>
              <a:path w="50800" h="2133600">
                <a:moveTo>
                  <a:pt x="0" y="0"/>
                </a:moveTo>
                <a:lnTo>
                  <a:pt x="50800" y="0"/>
                </a:lnTo>
                <a:lnTo>
                  <a:pt x="50800" y="2133600"/>
                </a:lnTo>
                <a:lnTo>
                  <a:pt x="0" y="2133600"/>
                </a:lnTo>
                <a:lnTo>
                  <a:pt x="0" y="0"/>
                </a:lnTo>
                <a:close/>
              </a:path>
            </a:pathLst>
          </a:custGeom>
          <a:solidFill>
            <a:srgbClr val="C0D6DF"/>
          </a:solidFill>
          <a:ln/>
        </p:spPr>
      </p:sp>
      <p:sp>
        <p:nvSpPr>
          <p:cNvPr id="19" name="Shape 17"/>
          <p:cNvSpPr/>
          <p:nvPr/>
        </p:nvSpPr>
        <p:spPr>
          <a:xfrm>
            <a:off x="863600" y="4876800"/>
            <a:ext cx="711200" cy="711200"/>
          </a:xfrm>
          <a:custGeom>
            <a:avLst/>
            <a:gdLst/>
            <a:ahLst/>
            <a:cxnLst/>
            <a:rect l="l" t="t" r="r" b="b"/>
            <a:pathLst>
              <a:path w="711200" h="711200">
                <a:moveTo>
                  <a:pt x="355600" y="0"/>
                </a:moveTo>
                <a:lnTo>
                  <a:pt x="355600" y="0"/>
                </a:lnTo>
                <a:cubicBezTo>
                  <a:pt x="551861" y="0"/>
                  <a:pt x="711200" y="159339"/>
                  <a:pt x="711200" y="355600"/>
                </a:cubicBezTo>
                <a:lnTo>
                  <a:pt x="711200" y="355600"/>
                </a:lnTo>
                <a:cubicBezTo>
                  <a:pt x="711200" y="551861"/>
                  <a:pt x="551861" y="711200"/>
                  <a:pt x="355600" y="711200"/>
                </a:cubicBezTo>
                <a:lnTo>
                  <a:pt x="355600" y="711200"/>
                </a:lnTo>
                <a:cubicBezTo>
                  <a:pt x="159339" y="711200"/>
                  <a:pt x="0" y="551861"/>
                  <a:pt x="0" y="355600"/>
                </a:cubicBezTo>
                <a:lnTo>
                  <a:pt x="0" y="355600"/>
                </a:lnTo>
                <a:cubicBezTo>
                  <a:pt x="0" y="159339"/>
                  <a:pt x="159339" y="0"/>
                  <a:pt x="355600" y="0"/>
                </a:cubicBezTo>
                <a:close/>
              </a:path>
            </a:pathLst>
          </a:custGeom>
          <a:solidFill>
            <a:srgbClr val="C0D6DF"/>
          </a:solidFill>
          <a:ln/>
        </p:spPr>
      </p:sp>
      <p:sp>
        <p:nvSpPr>
          <p:cNvPr id="20" name="Text 18"/>
          <p:cNvSpPr/>
          <p:nvPr/>
        </p:nvSpPr>
        <p:spPr>
          <a:xfrm>
            <a:off x="787400" y="4876800"/>
            <a:ext cx="863600" cy="711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1A1D2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03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778000" y="5029200"/>
            <a:ext cx="22606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Implementation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863600" y="5740400"/>
            <a:ext cx="69088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System architecture, modular design, and the GUI application structure built with Tkinter.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8305800" y="4572000"/>
            <a:ext cx="7442200" cy="2133600"/>
          </a:xfrm>
          <a:custGeom>
            <a:avLst/>
            <a:gdLst/>
            <a:ahLst/>
            <a:cxnLst/>
            <a:rect l="l" t="t" r="r" b="b"/>
            <a:pathLst>
              <a:path w="7442200" h="2133600">
                <a:moveTo>
                  <a:pt x="0" y="0"/>
                </a:moveTo>
                <a:lnTo>
                  <a:pt x="7442200" y="0"/>
                </a:lnTo>
                <a:lnTo>
                  <a:pt x="7442200" y="2133600"/>
                </a:lnTo>
                <a:lnTo>
                  <a:pt x="0" y="2133600"/>
                </a:lnTo>
                <a:lnTo>
                  <a:pt x="0" y="0"/>
                </a:lnTo>
                <a:close/>
              </a:path>
            </a:pathLst>
          </a:custGeom>
          <a:solidFill>
            <a:srgbClr val="4F6D7A">
              <a:alpha val="10196"/>
            </a:srgbClr>
          </a:solidFill>
          <a:ln/>
        </p:spPr>
      </p:sp>
      <p:sp>
        <p:nvSpPr>
          <p:cNvPr id="24" name="Shape 22"/>
          <p:cNvSpPr/>
          <p:nvPr/>
        </p:nvSpPr>
        <p:spPr>
          <a:xfrm>
            <a:off x="8305800" y="4572000"/>
            <a:ext cx="50800" cy="2133600"/>
          </a:xfrm>
          <a:custGeom>
            <a:avLst/>
            <a:gdLst/>
            <a:ahLst/>
            <a:cxnLst/>
            <a:rect l="l" t="t" r="r" b="b"/>
            <a:pathLst>
              <a:path w="50800" h="2133600">
                <a:moveTo>
                  <a:pt x="0" y="0"/>
                </a:moveTo>
                <a:lnTo>
                  <a:pt x="50800" y="0"/>
                </a:lnTo>
                <a:lnTo>
                  <a:pt x="50800" y="2133600"/>
                </a:lnTo>
                <a:lnTo>
                  <a:pt x="0" y="2133600"/>
                </a:lnTo>
                <a:lnTo>
                  <a:pt x="0" y="0"/>
                </a:lnTo>
                <a:close/>
              </a:path>
            </a:pathLst>
          </a:custGeom>
          <a:solidFill>
            <a:srgbClr val="E59F54"/>
          </a:solidFill>
          <a:ln/>
        </p:spPr>
      </p:sp>
      <p:sp>
        <p:nvSpPr>
          <p:cNvPr id="25" name="Shape 23"/>
          <p:cNvSpPr/>
          <p:nvPr/>
        </p:nvSpPr>
        <p:spPr>
          <a:xfrm>
            <a:off x="8636000" y="4876800"/>
            <a:ext cx="711200" cy="711200"/>
          </a:xfrm>
          <a:custGeom>
            <a:avLst/>
            <a:gdLst/>
            <a:ahLst/>
            <a:cxnLst/>
            <a:rect l="l" t="t" r="r" b="b"/>
            <a:pathLst>
              <a:path w="711200" h="711200">
                <a:moveTo>
                  <a:pt x="355600" y="0"/>
                </a:moveTo>
                <a:lnTo>
                  <a:pt x="355600" y="0"/>
                </a:lnTo>
                <a:cubicBezTo>
                  <a:pt x="551861" y="0"/>
                  <a:pt x="711200" y="159339"/>
                  <a:pt x="711200" y="355600"/>
                </a:cubicBezTo>
                <a:lnTo>
                  <a:pt x="711200" y="355600"/>
                </a:lnTo>
                <a:cubicBezTo>
                  <a:pt x="711200" y="551861"/>
                  <a:pt x="551861" y="711200"/>
                  <a:pt x="355600" y="711200"/>
                </a:cubicBezTo>
                <a:lnTo>
                  <a:pt x="355600" y="711200"/>
                </a:lnTo>
                <a:cubicBezTo>
                  <a:pt x="159339" y="711200"/>
                  <a:pt x="0" y="551861"/>
                  <a:pt x="0" y="355600"/>
                </a:cubicBezTo>
                <a:lnTo>
                  <a:pt x="0" y="355600"/>
                </a:lnTo>
                <a:cubicBezTo>
                  <a:pt x="0" y="159339"/>
                  <a:pt x="159339" y="0"/>
                  <a:pt x="355600" y="0"/>
                </a:cubicBezTo>
                <a:close/>
              </a:path>
            </a:pathLst>
          </a:custGeom>
          <a:solidFill>
            <a:srgbClr val="E59F54"/>
          </a:solidFill>
          <a:ln/>
        </p:spPr>
      </p:sp>
      <p:sp>
        <p:nvSpPr>
          <p:cNvPr id="26" name="Text 24"/>
          <p:cNvSpPr/>
          <p:nvPr/>
        </p:nvSpPr>
        <p:spPr>
          <a:xfrm>
            <a:off x="8559800" y="4876800"/>
            <a:ext cx="863600" cy="711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04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9550400" y="5029200"/>
            <a:ext cx="1905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GUI Features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8636000" y="5740400"/>
            <a:ext cx="69088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Interactive visualization, animation system, and user experience design elements.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533400" y="7010400"/>
            <a:ext cx="15214600" cy="1803400"/>
          </a:xfrm>
          <a:custGeom>
            <a:avLst/>
            <a:gdLst/>
            <a:ahLst/>
            <a:cxnLst/>
            <a:rect l="l" t="t" r="r" b="b"/>
            <a:pathLst>
              <a:path w="15214600" h="1803400">
                <a:moveTo>
                  <a:pt x="0" y="0"/>
                </a:moveTo>
                <a:lnTo>
                  <a:pt x="15214600" y="0"/>
                </a:lnTo>
                <a:lnTo>
                  <a:pt x="15214600" y="1803400"/>
                </a:lnTo>
                <a:lnTo>
                  <a:pt x="0" y="1803400"/>
                </a:lnTo>
                <a:lnTo>
                  <a:pt x="0" y="0"/>
                </a:lnTo>
                <a:close/>
              </a:path>
            </a:pathLst>
          </a:custGeom>
          <a:solidFill>
            <a:srgbClr val="4F6D7A">
              <a:alpha val="10196"/>
            </a:srgbClr>
          </a:solidFill>
          <a:ln/>
        </p:spPr>
      </p:sp>
      <p:sp>
        <p:nvSpPr>
          <p:cNvPr id="30" name="Shape 28"/>
          <p:cNvSpPr/>
          <p:nvPr/>
        </p:nvSpPr>
        <p:spPr>
          <a:xfrm>
            <a:off x="533400" y="7010400"/>
            <a:ext cx="50800" cy="1803400"/>
          </a:xfrm>
          <a:custGeom>
            <a:avLst/>
            <a:gdLst/>
            <a:ahLst/>
            <a:cxnLst/>
            <a:rect l="l" t="t" r="r" b="b"/>
            <a:pathLst>
              <a:path w="50800" h="1803400">
                <a:moveTo>
                  <a:pt x="0" y="0"/>
                </a:moveTo>
                <a:lnTo>
                  <a:pt x="50800" y="0"/>
                </a:lnTo>
                <a:lnTo>
                  <a:pt x="50800" y="1803400"/>
                </a:lnTo>
                <a:lnTo>
                  <a:pt x="0" y="1803400"/>
                </a:lnTo>
                <a:lnTo>
                  <a:pt x="0" y="0"/>
                </a:lnTo>
                <a:close/>
              </a:path>
            </a:pathLst>
          </a:custGeom>
          <a:solidFill>
            <a:srgbClr val="4F6D7A"/>
          </a:solidFill>
          <a:ln/>
        </p:spPr>
      </p:sp>
      <p:sp>
        <p:nvSpPr>
          <p:cNvPr id="31" name="Shape 29"/>
          <p:cNvSpPr/>
          <p:nvPr/>
        </p:nvSpPr>
        <p:spPr>
          <a:xfrm>
            <a:off x="863600" y="7315200"/>
            <a:ext cx="711200" cy="711200"/>
          </a:xfrm>
          <a:custGeom>
            <a:avLst/>
            <a:gdLst/>
            <a:ahLst/>
            <a:cxnLst/>
            <a:rect l="l" t="t" r="r" b="b"/>
            <a:pathLst>
              <a:path w="711200" h="711200">
                <a:moveTo>
                  <a:pt x="355600" y="0"/>
                </a:moveTo>
                <a:lnTo>
                  <a:pt x="355600" y="0"/>
                </a:lnTo>
                <a:cubicBezTo>
                  <a:pt x="551861" y="0"/>
                  <a:pt x="711200" y="159339"/>
                  <a:pt x="711200" y="355600"/>
                </a:cubicBezTo>
                <a:lnTo>
                  <a:pt x="711200" y="355600"/>
                </a:lnTo>
                <a:cubicBezTo>
                  <a:pt x="711200" y="551861"/>
                  <a:pt x="551861" y="711200"/>
                  <a:pt x="355600" y="711200"/>
                </a:cubicBezTo>
                <a:lnTo>
                  <a:pt x="355600" y="711200"/>
                </a:lnTo>
                <a:cubicBezTo>
                  <a:pt x="159339" y="711200"/>
                  <a:pt x="0" y="551861"/>
                  <a:pt x="0" y="355600"/>
                </a:cubicBezTo>
                <a:lnTo>
                  <a:pt x="0" y="355600"/>
                </a:lnTo>
                <a:cubicBezTo>
                  <a:pt x="0" y="159339"/>
                  <a:pt x="159339" y="0"/>
                  <a:pt x="355600" y="0"/>
                </a:cubicBezTo>
                <a:close/>
              </a:path>
            </a:pathLst>
          </a:custGeom>
          <a:solidFill>
            <a:srgbClr val="4F6D7A"/>
          </a:solidFill>
          <a:ln/>
        </p:spPr>
      </p:sp>
      <p:sp>
        <p:nvSpPr>
          <p:cNvPr id="32" name="Text 30"/>
          <p:cNvSpPr/>
          <p:nvPr/>
        </p:nvSpPr>
        <p:spPr>
          <a:xfrm>
            <a:off x="787400" y="7315200"/>
            <a:ext cx="863600" cy="711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05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1778000" y="7467600"/>
            <a:ext cx="30861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Performance Analysis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863600" y="8178800"/>
            <a:ext cx="14681200" cy="330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Algorithm benchmarking, performance metrics comparison, and technical implementation highlights.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1A1D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www.freecodecamp.org/a324cc0798c2f642d5ec781a6dc20563c86e1976.png">    </p:cNvPr>
          <p:cNvPicPr>
            <a:picLocks noChangeAspect="1"/>
          </p:cNvPicPr>
          <p:nvPr/>
        </p:nvPicPr>
        <p:blipFill>
          <a:blip r:embed="rId1">
            <a:alphaModFix amt="20000"/>
          </a:blip>
          <a:srcRect l="0" r="0" t="9911" b="9911"/>
          <a:stretch/>
        </p:blipFill>
        <p:spPr>
          <a:xfrm>
            <a:off x="0" y="0"/>
            <a:ext cx="16256000" cy="9144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6256000" cy="9144000"/>
          </a:xfrm>
          <a:custGeom>
            <a:avLst/>
            <a:gdLst/>
            <a:ahLst/>
            <a:cxnLst/>
            <a:rect l="l" t="t" r="r" b="b"/>
            <a:pathLst>
              <a:path w="16256000" h="9144000">
                <a:moveTo>
                  <a:pt x="0" y="0"/>
                </a:moveTo>
                <a:lnTo>
                  <a:pt x="16256000" y="0"/>
                </a:lnTo>
                <a:lnTo>
                  <a:pt x="162560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A1D29"/>
              </a:gs>
              <a:gs pos="50000">
                <a:srgbClr val="1A1D29">
                  <a:alpha val="95000"/>
                </a:srgbClr>
              </a:gs>
              <a:gs pos="100000">
                <a:srgbClr val="4F6D7A">
                  <a:alpha val="30000"/>
                </a:srgbClr>
              </a:gs>
            </a:gsLst>
            <a:lin ang="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508000" y="1885950"/>
            <a:ext cx="9347200" cy="162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12800" b="1" dirty="0">
                <a:solidFill>
                  <a:srgbClr val="E59F54">
                    <a:alpha val="2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01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508000" y="3714750"/>
            <a:ext cx="8991600" cy="2286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72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Problem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72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Definition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508000" y="6305550"/>
            <a:ext cx="1625600" cy="50800"/>
          </a:xfrm>
          <a:custGeom>
            <a:avLst/>
            <a:gdLst/>
            <a:ahLst/>
            <a:cxnLst/>
            <a:rect l="l" t="t" r="r" b="b"/>
            <a:pathLst>
              <a:path w="1625600" h="50800">
                <a:moveTo>
                  <a:pt x="0" y="0"/>
                </a:moveTo>
                <a:lnTo>
                  <a:pt x="1625600" y="0"/>
                </a:lnTo>
                <a:lnTo>
                  <a:pt x="16256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E59F54"/>
          </a:solidFill>
          <a:ln/>
        </p:spPr>
      </p:sp>
      <p:sp>
        <p:nvSpPr>
          <p:cNvPr id="7" name="Text 4"/>
          <p:cNvSpPr/>
          <p:nvPr/>
        </p:nvSpPr>
        <p:spPr>
          <a:xfrm>
            <a:off x="508000" y="6762750"/>
            <a:ext cx="86868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Understanding the classic Missionaries and Cannibals problem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1A1D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08000"/>
            <a:ext cx="15341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spc="80" kern="0" dirty="0">
                <a:solidFill>
                  <a:srgbClr val="E59F5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PROBLEM DEFINITION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508000" y="914400"/>
            <a:ext cx="15468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The River Crossing Challenge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08000" y="1574800"/>
            <a:ext cx="1016000" cy="50800"/>
          </a:xfrm>
          <a:custGeom>
            <a:avLst/>
            <a:gdLst/>
            <a:ahLst/>
            <a:cxnLst/>
            <a:rect l="l" t="t" r="r" b="b"/>
            <a:pathLst>
              <a:path w="1016000" h="50800">
                <a:moveTo>
                  <a:pt x="0" y="0"/>
                </a:moveTo>
                <a:lnTo>
                  <a:pt x="1016000" y="0"/>
                </a:lnTo>
                <a:lnTo>
                  <a:pt x="10160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E59F54"/>
          </a:solidFill>
          <a:ln/>
        </p:spPr>
      </p:sp>
      <p:sp>
        <p:nvSpPr>
          <p:cNvPr id="5" name="Shape 3"/>
          <p:cNvSpPr/>
          <p:nvPr/>
        </p:nvSpPr>
        <p:spPr>
          <a:xfrm>
            <a:off x="513080" y="1935480"/>
            <a:ext cx="7452360" cy="2753360"/>
          </a:xfrm>
          <a:custGeom>
            <a:avLst/>
            <a:gdLst/>
            <a:ahLst/>
            <a:cxnLst/>
            <a:rect l="l" t="t" r="r" b="b"/>
            <a:pathLst>
              <a:path w="7452360" h="2753360">
                <a:moveTo>
                  <a:pt x="101599" y="0"/>
                </a:moveTo>
                <a:lnTo>
                  <a:pt x="7350761" y="0"/>
                </a:lnTo>
                <a:cubicBezTo>
                  <a:pt x="7406873" y="0"/>
                  <a:pt x="7452360" y="45487"/>
                  <a:pt x="7452360" y="101599"/>
                </a:cubicBezTo>
                <a:lnTo>
                  <a:pt x="7452360" y="2651761"/>
                </a:lnTo>
                <a:cubicBezTo>
                  <a:pt x="7452360" y="2707873"/>
                  <a:pt x="7406873" y="2753360"/>
                  <a:pt x="7350761" y="2753360"/>
                </a:cubicBezTo>
                <a:lnTo>
                  <a:pt x="101599" y="2753360"/>
                </a:lnTo>
                <a:cubicBezTo>
                  <a:pt x="45487" y="2753360"/>
                  <a:pt x="0" y="2707873"/>
                  <a:pt x="0" y="265176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4F6D7A">
              <a:alpha val="10196"/>
            </a:srgbClr>
          </a:solidFill>
          <a:ln w="10160">
            <a:solidFill>
              <a:srgbClr val="4F6D7A">
                <a:alpha val="3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772160" y="2245361"/>
            <a:ext cx="317500" cy="254000"/>
          </a:xfrm>
          <a:custGeom>
            <a:avLst/>
            <a:gdLst/>
            <a:ahLst/>
            <a:cxnLst/>
            <a:rect l="l" t="t" r="r" b="b"/>
            <a:pathLst>
              <a:path w="317500" h="254000">
                <a:moveTo>
                  <a:pt x="158750" y="7938"/>
                </a:moveTo>
                <a:cubicBezTo>
                  <a:pt x="187225" y="7938"/>
                  <a:pt x="210344" y="31056"/>
                  <a:pt x="210344" y="59531"/>
                </a:cubicBezTo>
                <a:cubicBezTo>
                  <a:pt x="210344" y="88007"/>
                  <a:pt x="187225" y="111125"/>
                  <a:pt x="158750" y="111125"/>
                </a:cubicBezTo>
                <a:cubicBezTo>
                  <a:pt x="130275" y="111125"/>
                  <a:pt x="107156" y="88007"/>
                  <a:pt x="107156" y="59531"/>
                </a:cubicBezTo>
                <a:cubicBezTo>
                  <a:pt x="107156" y="31056"/>
                  <a:pt x="130275" y="7938"/>
                  <a:pt x="158750" y="7938"/>
                </a:cubicBezTo>
                <a:close/>
                <a:moveTo>
                  <a:pt x="47625" y="43656"/>
                </a:moveTo>
                <a:cubicBezTo>
                  <a:pt x="67339" y="43656"/>
                  <a:pt x="83344" y="59661"/>
                  <a:pt x="83344" y="79375"/>
                </a:cubicBezTo>
                <a:cubicBezTo>
                  <a:pt x="83344" y="99089"/>
                  <a:pt x="67339" y="115094"/>
                  <a:pt x="47625" y="115094"/>
                </a:cubicBezTo>
                <a:cubicBezTo>
                  <a:pt x="27911" y="115094"/>
                  <a:pt x="11906" y="99089"/>
                  <a:pt x="11906" y="79375"/>
                </a:cubicBezTo>
                <a:cubicBezTo>
                  <a:pt x="11906" y="59661"/>
                  <a:pt x="27911" y="43656"/>
                  <a:pt x="47625" y="43656"/>
                </a:cubicBezTo>
                <a:close/>
                <a:moveTo>
                  <a:pt x="0" y="206375"/>
                </a:moveTo>
                <a:cubicBezTo>
                  <a:pt x="0" y="171301"/>
                  <a:pt x="28426" y="142875"/>
                  <a:pt x="63500" y="142875"/>
                </a:cubicBezTo>
                <a:cubicBezTo>
                  <a:pt x="69850" y="142875"/>
                  <a:pt x="76002" y="143818"/>
                  <a:pt x="81806" y="145554"/>
                </a:cubicBezTo>
                <a:cubicBezTo>
                  <a:pt x="65484" y="163810"/>
                  <a:pt x="55563" y="187920"/>
                  <a:pt x="55563" y="214313"/>
                </a:cubicBezTo>
                <a:lnTo>
                  <a:pt x="55563" y="222250"/>
                </a:lnTo>
                <a:cubicBezTo>
                  <a:pt x="55563" y="227905"/>
                  <a:pt x="56753" y="233263"/>
                  <a:pt x="58886" y="238125"/>
                </a:cubicBezTo>
                <a:lnTo>
                  <a:pt x="15875" y="238125"/>
                </a:lnTo>
                <a:cubicBezTo>
                  <a:pt x="7094" y="238125"/>
                  <a:pt x="0" y="231031"/>
                  <a:pt x="0" y="222250"/>
                </a:cubicBezTo>
                <a:lnTo>
                  <a:pt x="0" y="206375"/>
                </a:lnTo>
                <a:close/>
                <a:moveTo>
                  <a:pt x="258614" y="238125"/>
                </a:moveTo>
                <a:cubicBezTo>
                  <a:pt x="260747" y="233263"/>
                  <a:pt x="261937" y="227905"/>
                  <a:pt x="261937" y="222250"/>
                </a:cubicBezTo>
                <a:lnTo>
                  <a:pt x="261937" y="214313"/>
                </a:lnTo>
                <a:cubicBezTo>
                  <a:pt x="261937" y="187920"/>
                  <a:pt x="252016" y="163810"/>
                  <a:pt x="235694" y="145554"/>
                </a:cubicBezTo>
                <a:cubicBezTo>
                  <a:pt x="241498" y="143818"/>
                  <a:pt x="247650" y="142875"/>
                  <a:pt x="254000" y="142875"/>
                </a:cubicBezTo>
                <a:cubicBezTo>
                  <a:pt x="289074" y="142875"/>
                  <a:pt x="317500" y="171301"/>
                  <a:pt x="317500" y="206375"/>
                </a:cubicBezTo>
                <a:lnTo>
                  <a:pt x="317500" y="222250"/>
                </a:lnTo>
                <a:cubicBezTo>
                  <a:pt x="317500" y="231031"/>
                  <a:pt x="310406" y="238125"/>
                  <a:pt x="301625" y="238125"/>
                </a:cubicBezTo>
                <a:lnTo>
                  <a:pt x="258614" y="238125"/>
                </a:lnTo>
                <a:close/>
                <a:moveTo>
                  <a:pt x="234156" y="79375"/>
                </a:moveTo>
                <a:cubicBezTo>
                  <a:pt x="234156" y="59661"/>
                  <a:pt x="250161" y="43656"/>
                  <a:pt x="269875" y="43656"/>
                </a:cubicBezTo>
                <a:cubicBezTo>
                  <a:pt x="289589" y="43656"/>
                  <a:pt x="305594" y="59661"/>
                  <a:pt x="305594" y="79375"/>
                </a:cubicBezTo>
                <a:cubicBezTo>
                  <a:pt x="305594" y="99089"/>
                  <a:pt x="289589" y="115094"/>
                  <a:pt x="269875" y="115094"/>
                </a:cubicBezTo>
                <a:cubicBezTo>
                  <a:pt x="250161" y="115094"/>
                  <a:pt x="234156" y="99089"/>
                  <a:pt x="234156" y="79375"/>
                </a:cubicBezTo>
                <a:close/>
                <a:moveTo>
                  <a:pt x="79375" y="214313"/>
                </a:moveTo>
                <a:cubicBezTo>
                  <a:pt x="79375" y="170458"/>
                  <a:pt x="114895" y="134938"/>
                  <a:pt x="158750" y="134938"/>
                </a:cubicBezTo>
                <a:cubicBezTo>
                  <a:pt x="202605" y="134938"/>
                  <a:pt x="238125" y="170458"/>
                  <a:pt x="238125" y="214313"/>
                </a:cubicBezTo>
                <a:lnTo>
                  <a:pt x="238125" y="222250"/>
                </a:lnTo>
                <a:cubicBezTo>
                  <a:pt x="238125" y="231031"/>
                  <a:pt x="231031" y="238125"/>
                  <a:pt x="222250" y="238125"/>
                </a:cubicBezTo>
                <a:lnTo>
                  <a:pt x="95250" y="238125"/>
                </a:lnTo>
                <a:cubicBezTo>
                  <a:pt x="86469" y="238125"/>
                  <a:pt x="79375" y="231031"/>
                  <a:pt x="79375" y="222250"/>
                </a:cubicBezTo>
                <a:lnTo>
                  <a:pt x="79375" y="214313"/>
                </a:lnTo>
                <a:close/>
              </a:path>
            </a:pathLst>
          </a:custGeom>
          <a:solidFill>
            <a:srgbClr val="E59F54"/>
          </a:solidFill>
          <a:ln/>
        </p:spPr>
      </p:sp>
      <p:sp>
        <p:nvSpPr>
          <p:cNvPr id="7" name="Text 5"/>
          <p:cNvSpPr/>
          <p:nvPr/>
        </p:nvSpPr>
        <p:spPr>
          <a:xfrm>
            <a:off x="1089660" y="2194561"/>
            <a:ext cx="6743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59F5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Problem Scenario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772160" y="2702561"/>
            <a:ext cx="7035800" cy="990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Three missionaries and three cannibals stand on the left bank of a river. They have a boat that can carry at most two people at a time. The challenge is to transport everyone safely to the right bank.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772160" y="3845561"/>
            <a:ext cx="7023100" cy="584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This classic problem, first formulated in the late 1870s, serves as a fundamental test case for AI search algorithms and state space exploration.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13080" y="4895851"/>
            <a:ext cx="7452360" cy="2397760"/>
          </a:xfrm>
          <a:custGeom>
            <a:avLst/>
            <a:gdLst/>
            <a:ahLst/>
            <a:cxnLst/>
            <a:rect l="l" t="t" r="r" b="b"/>
            <a:pathLst>
              <a:path w="7452360" h="2397760">
                <a:moveTo>
                  <a:pt x="101593" y="0"/>
                </a:moveTo>
                <a:lnTo>
                  <a:pt x="7350767" y="0"/>
                </a:lnTo>
                <a:cubicBezTo>
                  <a:pt x="7406875" y="0"/>
                  <a:pt x="7452360" y="45485"/>
                  <a:pt x="7452360" y="101593"/>
                </a:cubicBezTo>
                <a:lnTo>
                  <a:pt x="7452360" y="2296167"/>
                </a:lnTo>
                <a:cubicBezTo>
                  <a:pt x="7452360" y="2352275"/>
                  <a:pt x="7406875" y="2397760"/>
                  <a:pt x="7350767" y="2397760"/>
                </a:cubicBezTo>
                <a:lnTo>
                  <a:pt x="101593" y="2397760"/>
                </a:lnTo>
                <a:cubicBezTo>
                  <a:pt x="45485" y="2397760"/>
                  <a:pt x="0" y="2352275"/>
                  <a:pt x="0" y="2296167"/>
                </a:cubicBezTo>
                <a:lnTo>
                  <a:pt x="0" y="101593"/>
                </a:lnTo>
                <a:cubicBezTo>
                  <a:pt x="0" y="45485"/>
                  <a:pt x="45485" y="0"/>
                  <a:pt x="101593" y="0"/>
                </a:cubicBezTo>
                <a:close/>
              </a:path>
            </a:pathLst>
          </a:custGeom>
          <a:solidFill>
            <a:srgbClr val="4F6D7A">
              <a:alpha val="10196"/>
            </a:srgbClr>
          </a:solidFill>
          <a:ln w="10160">
            <a:solidFill>
              <a:srgbClr val="4F6D7A">
                <a:alpha val="30196"/>
              </a:srgbClr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803910" y="5205732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0"/>
                </a:moveTo>
                <a:cubicBezTo>
                  <a:pt x="129282" y="0"/>
                  <a:pt x="131564" y="496"/>
                  <a:pt x="133648" y="1439"/>
                </a:cubicBezTo>
                <a:lnTo>
                  <a:pt x="227112" y="41077"/>
                </a:lnTo>
                <a:cubicBezTo>
                  <a:pt x="238026" y="45690"/>
                  <a:pt x="246162" y="56455"/>
                  <a:pt x="246112" y="69453"/>
                </a:cubicBezTo>
                <a:cubicBezTo>
                  <a:pt x="245864" y="118666"/>
                  <a:pt x="225623" y="208707"/>
                  <a:pt x="140146" y="249634"/>
                </a:cubicBezTo>
                <a:cubicBezTo>
                  <a:pt x="131862" y="253603"/>
                  <a:pt x="122238" y="253603"/>
                  <a:pt x="113953" y="249634"/>
                </a:cubicBezTo>
                <a:cubicBezTo>
                  <a:pt x="28426" y="208707"/>
                  <a:pt x="8235" y="118666"/>
                  <a:pt x="7987" y="69453"/>
                </a:cubicBezTo>
                <a:cubicBezTo>
                  <a:pt x="7937" y="56455"/>
                  <a:pt x="16073" y="45690"/>
                  <a:pt x="26987" y="41077"/>
                </a:cubicBezTo>
                <a:lnTo>
                  <a:pt x="120402" y="1439"/>
                </a:lnTo>
                <a:cubicBezTo>
                  <a:pt x="122486" y="496"/>
                  <a:pt x="124718" y="0"/>
                  <a:pt x="127000" y="0"/>
                </a:cubicBezTo>
                <a:close/>
                <a:moveTo>
                  <a:pt x="127000" y="33139"/>
                </a:moveTo>
                <a:lnTo>
                  <a:pt x="127000" y="220712"/>
                </a:lnTo>
                <a:cubicBezTo>
                  <a:pt x="195461" y="187573"/>
                  <a:pt x="213866" y="114151"/>
                  <a:pt x="214313" y="70197"/>
                </a:cubicBezTo>
                <a:lnTo>
                  <a:pt x="127000" y="33189"/>
                </a:lnTo>
                <a:lnTo>
                  <a:pt x="127000" y="33189"/>
                </a:lnTo>
                <a:close/>
              </a:path>
            </a:pathLst>
          </a:custGeom>
          <a:solidFill>
            <a:srgbClr val="E59F54"/>
          </a:solidFill>
          <a:ln/>
        </p:spPr>
      </p:sp>
      <p:sp>
        <p:nvSpPr>
          <p:cNvPr id="12" name="Text 10"/>
          <p:cNvSpPr/>
          <p:nvPr/>
        </p:nvSpPr>
        <p:spPr>
          <a:xfrm>
            <a:off x="1089660" y="5154932"/>
            <a:ext cx="6743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59F5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The Critical Constraint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772160" y="5662932"/>
            <a:ext cx="70358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b="1" dirty="0">
                <a:solidFill>
                  <a:srgbClr val="E59F5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Missionaries cannot be outnumbered by cannibals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on either riverbank. If this constraint is violated at any point, the missionaries will be eaten.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797560" y="6475732"/>
            <a:ext cx="6908800" cy="558800"/>
          </a:xfrm>
          <a:custGeom>
            <a:avLst/>
            <a:gdLst/>
            <a:ahLst/>
            <a:cxnLst/>
            <a:rect l="l" t="t" r="r" b="b"/>
            <a:pathLst>
              <a:path w="6908800" h="558800">
                <a:moveTo>
                  <a:pt x="50800" y="0"/>
                </a:moveTo>
                <a:lnTo>
                  <a:pt x="6857999" y="0"/>
                </a:lnTo>
                <a:cubicBezTo>
                  <a:pt x="6886056" y="0"/>
                  <a:pt x="6908800" y="22744"/>
                  <a:pt x="6908800" y="50801"/>
                </a:cubicBezTo>
                <a:lnTo>
                  <a:pt x="6908800" y="507999"/>
                </a:lnTo>
                <a:cubicBezTo>
                  <a:pt x="6908800" y="536056"/>
                  <a:pt x="6886056" y="558800"/>
                  <a:pt x="6857999" y="558800"/>
                </a:cubicBezTo>
                <a:lnTo>
                  <a:pt x="50800" y="558800"/>
                </a:lnTo>
                <a:cubicBezTo>
                  <a:pt x="22744" y="558800"/>
                  <a:pt x="0" y="536056"/>
                  <a:pt x="0" y="5080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1A1D29">
              <a:alpha val="50196"/>
            </a:srgbClr>
          </a:solidFill>
          <a:ln/>
        </p:spPr>
      </p:sp>
      <p:sp>
        <p:nvSpPr>
          <p:cNvPr id="15" name="Shape 13"/>
          <p:cNvSpPr/>
          <p:nvPr/>
        </p:nvSpPr>
        <p:spPr>
          <a:xfrm>
            <a:off x="797560" y="6475732"/>
            <a:ext cx="50800" cy="558800"/>
          </a:xfrm>
          <a:custGeom>
            <a:avLst/>
            <a:gdLst/>
            <a:ahLst/>
            <a:cxnLst/>
            <a:rect l="l" t="t" r="r" b="b"/>
            <a:pathLst>
              <a:path w="50800" h="558800">
                <a:moveTo>
                  <a:pt x="50800" y="0"/>
                </a:moveTo>
                <a:lnTo>
                  <a:pt x="50800" y="0"/>
                </a:lnTo>
                <a:lnTo>
                  <a:pt x="50800" y="558800"/>
                </a:lnTo>
                <a:lnTo>
                  <a:pt x="50800" y="558800"/>
                </a:lnTo>
                <a:cubicBezTo>
                  <a:pt x="22763" y="558800"/>
                  <a:pt x="0" y="536037"/>
                  <a:pt x="0" y="5080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E59F54"/>
          </a:solidFill>
          <a:ln/>
        </p:spPr>
      </p:sp>
      <p:sp>
        <p:nvSpPr>
          <p:cNvPr id="16" name="Text 14"/>
          <p:cNvSpPr/>
          <p:nvPr/>
        </p:nvSpPr>
        <p:spPr>
          <a:xfrm>
            <a:off x="975360" y="6628132"/>
            <a:ext cx="6667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Valid:</a:t>
            </a:r>
            <a:pPr>
              <a:lnSpc>
                <a:spcPct val="12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3M, 2C | </a:t>
            </a:r>
            <a:pPr>
              <a:lnSpc>
                <a:spcPct val="120000"/>
              </a:lnSpc>
            </a:pPr>
            <a:r>
              <a:rPr lang="en-US" sz="1400" b="1" dirty="0">
                <a:solidFill>
                  <a:srgbClr val="E59F5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Invalid:</a:t>
            </a:r>
            <a:pPr>
              <a:lnSpc>
                <a:spcPct val="12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1M, 2C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8285480" y="1935480"/>
            <a:ext cx="7452360" cy="2626360"/>
          </a:xfrm>
          <a:custGeom>
            <a:avLst/>
            <a:gdLst/>
            <a:ahLst/>
            <a:cxnLst/>
            <a:rect l="l" t="t" r="r" b="b"/>
            <a:pathLst>
              <a:path w="7452360" h="2626360">
                <a:moveTo>
                  <a:pt x="101588" y="0"/>
                </a:moveTo>
                <a:lnTo>
                  <a:pt x="7350772" y="0"/>
                </a:lnTo>
                <a:cubicBezTo>
                  <a:pt x="7406878" y="0"/>
                  <a:pt x="7452360" y="45482"/>
                  <a:pt x="7452360" y="101588"/>
                </a:cubicBezTo>
                <a:lnTo>
                  <a:pt x="7452360" y="2524772"/>
                </a:lnTo>
                <a:cubicBezTo>
                  <a:pt x="7452360" y="2580878"/>
                  <a:pt x="7406878" y="2626360"/>
                  <a:pt x="7350772" y="2626360"/>
                </a:cubicBezTo>
                <a:lnTo>
                  <a:pt x="101588" y="2626360"/>
                </a:lnTo>
                <a:cubicBezTo>
                  <a:pt x="45482" y="2626360"/>
                  <a:pt x="0" y="2580878"/>
                  <a:pt x="0" y="2524772"/>
                </a:cubicBezTo>
                <a:lnTo>
                  <a:pt x="0" y="101588"/>
                </a:lnTo>
                <a:cubicBezTo>
                  <a:pt x="0" y="45482"/>
                  <a:pt x="45482" y="0"/>
                  <a:pt x="101588" y="0"/>
                </a:cubicBezTo>
                <a:close/>
              </a:path>
            </a:pathLst>
          </a:custGeom>
          <a:solidFill>
            <a:srgbClr val="E59F54">
              <a:alpha val="10196"/>
            </a:srgbClr>
          </a:solidFill>
          <a:ln w="10160">
            <a:solidFill>
              <a:srgbClr val="E59F54">
                <a:alpha val="30196"/>
              </a:srgbClr>
            </a:solidFill>
            <a:prstDash val="solid"/>
          </a:ln>
        </p:spPr>
      </p:sp>
      <p:sp>
        <p:nvSpPr>
          <p:cNvPr id="18" name="Shape 16"/>
          <p:cNvSpPr/>
          <p:nvPr/>
        </p:nvSpPr>
        <p:spPr>
          <a:xfrm>
            <a:off x="8576310" y="2245361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0" y="35719"/>
                </a:moveTo>
                <a:cubicBezTo>
                  <a:pt x="0" y="29170"/>
                  <a:pt x="5308" y="23812"/>
                  <a:pt x="11906" y="23812"/>
                </a:cubicBezTo>
                <a:lnTo>
                  <a:pt x="35719" y="23812"/>
                </a:lnTo>
                <a:cubicBezTo>
                  <a:pt x="42317" y="23812"/>
                  <a:pt x="47625" y="29121"/>
                  <a:pt x="47625" y="35719"/>
                </a:cubicBezTo>
                <a:lnTo>
                  <a:pt x="47625" y="87313"/>
                </a:lnTo>
                <a:lnTo>
                  <a:pt x="59531" y="87313"/>
                </a:lnTo>
                <a:cubicBezTo>
                  <a:pt x="66129" y="87313"/>
                  <a:pt x="71438" y="92621"/>
                  <a:pt x="71438" y="99219"/>
                </a:cubicBezTo>
                <a:cubicBezTo>
                  <a:pt x="71438" y="105817"/>
                  <a:pt x="66129" y="111125"/>
                  <a:pt x="59531" y="111125"/>
                </a:cubicBezTo>
                <a:lnTo>
                  <a:pt x="11906" y="111125"/>
                </a:lnTo>
                <a:cubicBezTo>
                  <a:pt x="5308" y="111125"/>
                  <a:pt x="0" y="105817"/>
                  <a:pt x="0" y="99219"/>
                </a:cubicBezTo>
                <a:cubicBezTo>
                  <a:pt x="0" y="92621"/>
                  <a:pt x="5308" y="87313"/>
                  <a:pt x="11906" y="87313"/>
                </a:cubicBezTo>
                <a:lnTo>
                  <a:pt x="23812" y="87313"/>
                </a:lnTo>
                <a:lnTo>
                  <a:pt x="23812" y="47625"/>
                </a:lnTo>
                <a:lnTo>
                  <a:pt x="11906" y="47625"/>
                </a:lnTo>
                <a:cubicBezTo>
                  <a:pt x="5308" y="47625"/>
                  <a:pt x="0" y="42317"/>
                  <a:pt x="0" y="35719"/>
                </a:cubicBezTo>
                <a:close/>
                <a:moveTo>
                  <a:pt x="15081" y="149423"/>
                </a:moveTo>
                <a:cubicBezTo>
                  <a:pt x="20737" y="145157"/>
                  <a:pt x="27632" y="142875"/>
                  <a:pt x="34727" y="142875"/>
                </a:cubicBezTo>
                <a:lnTo>
                  <a:pt x="37157" y="142875"/>
                </a:lnTo>
                <a:cubicBezTo>
                  <a:pt x="53876" y="142875"/>
                  <a:pt x="67469" y="156468"/>
                  <a:pt x="67469" y="173186"/>
                </a:cubicBezTo>
                <a:cubicBezTo>
                  <a:pt x="67469" y="182910"/>
                  <a:pt x="62805" y="191988"/>
                  <a:pt x="54967" y="197693"/>
                </a:cubicBezTo>
                <a:lnTo>
                  <a:pt x="43061" y="206375"/>
                </a:lnTo>
                <a:lnTo>
                  <a:pt x="59531" y="206375"/>
                </a:lnTo>
                <a:cubicBezTo>
                  <a:pt x="66129" y="206375"/>
                  <a:pt x="71438" y="211683"/>
                  <a:pt x="71438" y="218281"/>
                </a:cubicBezTo>
                <a:cubicBezTo>
                  <a:pt x="71438" y="224879"/>
                  <a:pt x="66129" y="230188"/>
                  <a:pt x="59531" y="230188"/>
                </a:cubicBezTo>
                <a:lnTo>
                  <a:pt x="14536" y="230188"/>
                </a:lnTo>
                <a:cubicBezTo>
                  <a:pt x="6499" y="230188"/>
                  <a:pt x="0" y="223689"/>
                  <a:pt x="0" y="215652"/>
                </a:cubicBezTo>
                <a:cubicBezTo>
                  <a:pt x="0" y="210989"/>
                  <a:pt x="2232" y="206623"/>
                  <a:pt x="6003" y="203895"/>
                </a:cubicBezTo>
                <a:lnTo>
                  <a:pt x="40977" y="178445"/>
                </a:lnTo>
                <a:cubicBezTo>
                  <a:pt x="42664" y="177205"/>
                  <a:pt x="43656" y="175270"/>
                  <a:pt x="43656" y="173186"/>
                </a:cubicBezTo>
                <a:cubicBezTo>
                  <a:pt x="43656" y="169614"/>
                  <a:pt x="40729" y="166687"/>
                  <a:pt x="37157" y="166687"/>
                </a:cubicBezTo>
                <a:lnTo>
                  <a:pt x="34727" y="166688"/>
                </a:lnTo>
                <a:cubicBezTo>
                  <a:pt x="32792" y="166688"/>
                  <a:pt x="30907" y="167332"/>
                  <a:pt x="29369" y="168473"/>
                </a:cubicBezTo>
                <a:lnTo>
                  <a:pt x="19050" y="176213"/>
                </a:lnTo>
                <a:cubicBezTo>
                  <a:pt x="13791" y="180181"/>
                  <a:pt x="6350" y="179090"/>
                  <a:pt x="2381" y="173831"/>
                </a:cubicBezTo>
                <a:cubicBezTo>
                  <a:pt x="-1588" y="168573"/>
                  <a:pt x="-496" y="161131"/>
                  <a:pt x="4763" y="157163"/>
                </a:cubicBezTo>
                <a:lnTo>
                  <a:pt x="15081" y="149423"/>
                </a:lnTo>
                <a:close/>
                <a:moveTo>
                  <a:pt x="111125" y="31750"/>
                </a:moveTo>
                <a:lnTo>
                  <a:pt x="238125" y="31750"/>
                </a:lnTo>
                <a:cubicBezTo>
                  <a:pt x="246906" y="31750"/>
                  <a:pt x="254000" y="38844"/>
                  <a:pt x="254000" y="47625"/>
                </a:cubicBezTo>
                <a:cubicBezTo>
                  <a:pt x="254000" y="56406"/>
                  <a:pt x="246906" y="63500"/>
                  <a:pt x="238125" y="63500"/>
                </a:cubicBezTo>
                <a:lnTo>
                  <a:pt x="111125" y="63500"/>
                </a:lnTo>
                <a:cubicBezTo>
                  <a:pt x="102344" y="63500"/>
                  <a:pt x="95250" y="56406"/>
                  <a:pt x="95250" y="47625"/>
                </a:cubicBezTo>
                <a:cubicBezTo>
                  <a:pt x="95250" y="38844"/>
                  <a:pt x="102344" y="31750"/>
                  <a:pt x="111125" y="31750"/>
                </a:cubicBezTo>
                <a:close/>
                <a:moveTo>
                  <a:pt x="111125" y="111125"/>
                </a:moveTo>
                <a:lnTo>
                  <a:pt x="238125" y="111125"/>
                </a:lnTo>
                <a:cubicBezTo>
                  <a:pt x="246906" y="111125"/>
                  <a:pt x="254000" y="118219"/>
                  <a:pt x="254000" y="127000"/>
                </a:cubicBezTo>
                <a:cubicBezTo>
                  <a:pt x="254000" y="135781"/>
                  <a:pt x="246906" y="142875"/>
                  <a:pt x="238125" y="142875"/>
                </a:cubicBezTo>
                <a:lnTo>
                  <a:pt x="111125" y="142875"/>
                </a:lnTo>
                <a:cubicBezTo>
                  <a:pt x="102344" y="142875"/>
                  <a:pt x="95250" y="135781"/>
                  <a:pt x="95250" y="127000"/>
                </a:cubicBezTo>
                <a:cubicBezTo>
                  <a:pt x="95250" y="118219"/>
                  <a:pt x="102344" y="111125"/>
                  <a:pt x="111125" y="111125"/>
                </a:cubicBezTo>
                <a:close/>
                <a:moveTo>
                  <a:pt x="111125" y="190500"/>
                </a:moveTo>
                <a:lnTo>
                  <a:pt x="238125" y="190500"/>
                </a:lnTo>
                <a:cubicBezTo>
                  <a:pt x="246906" y="190500"/>
                  <a:pt x="254000" y="197594"/>
                  <a:pt x="254000" y="206375"/>
                </a:cubicBezTo>
                <a:cubicBezTo>
                  <a:pt x="254000" y="215156"/>
                  <a:pt x="246906" y="222250"/>
                  <a:pt x="238125" y="222250"/>
                </a:cubicBezTo>
                <a:lnTo>
                  <a:pt x="111125" y="222250"/>
                </a:lnTo>
                <a:cubicBezTo>
                  <a:pt x="102344" y="222250"/>
                  <a:pt x="95250" y="215156"/>
                  <a:pt x="95250" y="206375"/>
                </a:cubicBezTo>
                <a:cubicBezTo>
                  <a:pt x="95250" y="197594"/>
                  <a:pt x="102344" y="190500"/>
                  <a:pt x="111125" y="190500"/>
                </a:cubicBezTo>
                <a:close/>
              </a:path>
            </a:pathLst>
          </a:custGeom>
          <a:solidFill>
            <a:srgbClr val="E59F54"/>
          </a:solidFill>
          <a:ln/>
        </p:spPr>
      </p:sp>
      <p:sp>
        <p:nvSpPr>
          <p:cNvPr id="19" name="Text 17"/>
          <p:cNvSpPr/>
          <p:nvPr/>
        </p:nvSpPr>
        <p:spPr>
          <a:xfrm>
            <a:off x="8862060" y="2194561"/>
            <a:ext cx="6743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59F5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State Representation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8544560" y="2702561"/>
            <a:ext cx="7035800" cy="330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Each state is represented as a tuple: 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59F54"/>
                </a:solidFill>
                <a:highlight>
                  <a:srgbClr val="1A1D29">
                    <a:alpha val="10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(M, C, B)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8544560" y="3185161"/>
            <a:ext cx="317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59F5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M: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8866664" y="3185161"/>
            <a:ext cx="2781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Missionaries on left bank (0-3)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8544560" y="3591561"/>
            <a:ext cx="279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59F5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C: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8825865" y="3591561"/>
            <a:ext cx="2552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Cannibals on left bank (0-3)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8544560" y="3997961"/>
            <a:ext cx="266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59F5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B: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8809038" y="3997961"/>
            <a:ext cx="2794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Boat position (1 = left, 0 = right)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8285480" y="4775201"/>
            <a:ext cx="3642360" cy="1635760"/>
          </a:xfrm>
          <a:custGeom>
            <a:avLst/>
            <a:gdLst/>
            <a:ahLst/>
            <a:cxnLst/>
            <a:rect l="l" t="t" r="r" b="b"/>
            <a:pathLst>
              <a:path w="3642360" h="1635760">
                <a:moveTo>
                  <a:pt x="101597" y="0"/>
                </a:moveTo>
                <a:lnTo>
                  <a:pt x="3540763" y="0"/>
                </a:lnTo>
                <a:cubicBezTo>
                  <a:pt x="3596873" y="0"/>
                  <a:pt x="3642360" y="45487"/>
                  <a:pt x="3642360" y="101597"/>
                </a:cubicBezTo>
                <a:lnTo>
                  <a:pt x="3642360" y="1534163"/>
                </a:lnTo>
                <a:cubicBezTo>
                  <a:pt x="3642360" y="1590273"/>
                  <a:pt x="3596873" y="1635760"/>
                  <a:pt x="3540763" y="1635760"/>
                </a:cubicBezTo>
                <a:lnTo>
                  <a:pt x="101597" y="1635760"/>
                </a:lnTo>
                <a:cubicBezTo>
                  <a:pt x="45487" y="1635760"/>
                  <a:pt x="0" y="1590273"/>
                  <a:pt x="0" y="1534163"/>
                </a:cubicBezTo>
                <a:lnTo>
                  <a:pt x="0" y="101597"/>
                </a:lnTo>
                <a:cubicBezTo>
                  <a:pt x="0" y="45487"/>
                  <a:pt x="45487" y="0"/>
                  <a:pt x="101597" y="0"/>
                </a:cubicBezTo>
                <a:close/>
              </a:path>
            </a:pathLst>
          </a:custGeom>
          <a:solidFill>
            <a:srgbClr val="4F6D7A">
              <a:alpha val="10196"/>
            </a:srgbClr>
          </a:solidFill>
          <a:ln w="10160">
            <a:solidFill>
              <a:srgbClr val="4F6D7A">
                <a:alpha val="30196"/>
              </a:srgbClr>
            </a:solidFill>
            <a:prstDash val="solid"/>
          </a:ln>
        </p:spPr>
      </p:sp>
      <p:sp>
        <p:nvSpPr>
          <p:cNvPr id="28" name="Text 26"/>
          <p:cNvSpPr/>
          <p:nvPr/>
        </p:nvSpPr>
        <p:spPr>
          <a:xfrm>
            <a:off x="8493760" y="4983482"/>
            <a:ext cx="3340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Initial State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8493760" y="5440682"/>
            <a:ext cx="34163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E59F5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(3, 3, 1)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8493760" y="5948682"/>
            <a:ext cx="3314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All on left bank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12095480" y="4775201"/>
            <a:ext cx="3642360" cy="1635760"/>
          </a:xfrm>
          <a:custGeom>
            <a:avLst/>
            <a:gdLst/>
            <a:ahLst/>
            <a:cxnLst/>
            <a:rect l="l" t="t" r="r" b="b"/>
            <a:pathLst>
              <a:path w="3642360" h="1635760">
                <a:moveTo>
                  <a:pt x="101597" y="0"/>
                </a:moveTo>
                <a:lnTo>
                  <a:pt x="3540763" y="0"/>
                </a:lnTo>
                <a:cubicBezTo>
                  <a:pt x="3596873" y="0"/>
                  <a:pt x="3642360" y="45487"/>
                  <a:pt x="3642360" y="101597"/>
                </a:cubicBezTo>
                <a:lnTo>
                  <a:pt x="3642360" y="1534163"/>
                </a:lnTo>
                <a:cubicBezTo>
                  <a:pt x="3642360" y="1590273"/>
                  <a:pt x="3596873" y="1635760"/>
                  <a:pt x="3540763" y="1635760"/>
                </a:cubicBezTo>
                <a:lnTo>
                  <a:pt x="101597" y="1635760"/>
                </a:lnTo>
                <a:cubicBezTo>
                  <a:pt x="45487" y="1635760"/>
                  <a:pt x="0" y="1590273"/>
                  <a:pt x="0" y="1534163"/>
                </a:cubicBezTo>
                <a:lnTo>
                  <a:pt x="0" y="101597"/>
                </a:lnTo>
                <a:cubicBezTo>
                  <a:pt x="0" y="45487"/>
                  <a:pt x="45487" y="0"/>
                  <a:pt x="101597" y="0"/>
                </a:cubicBezTo>
                <a:close/>
              </a:path>
            </a:pathLst>
          </a:custGeom>
          <a:solidFill>
            <a:srgbClr val="4F6D7A">
              <a:alpha val="10196"/>
            </a:srgbClr>
          </a:solidFill>
          <a:ln w="10160">
            <a:solidFill>
              <a:srgbClr val="4F6D7A">
                <a:alpha val="30196"/>
              </a:srgbClr>
            </a:solidFill>
            <a:prstDash val="solid"/>
          </a:ln>
        </p:spPr>
      </p:sp>
      <p:sp>
        <p:nvSpPr>
          <p:cNvPr id="32" name="Text 30"/>
          <p:cNvSpPr/>
          <p:nvPr/>
        </p:nvSpPr>
        <p:spPr>
          <a:xfrm>
            <a:off x="12303760" y="4983482"/>
            <a:ext cx="3340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Goal State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12303760" y="5440682"/>
            <a:ext cx="34163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4F6D7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(0, 0, 0)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12303760" y="5948682"/>
            <a:ext cx="3314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All on right bank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1A1D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08000"/>
            <a:ext cx="15341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spc="80" kern="0" dirty="0">
                <a:solidFill>
                  <a:srgbClr val="E59F5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PROBLEM ANALYSIS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508000" y="914400"/>
            <a:ext cx="15468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Constraints &amp; State Space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08000" y="1574800"/>
            <a:ext cx="1016000" cy="50800"/>
          </a:xfrm>
          <a:custGeom>
            <a:avLst/>
            <a:gdLst/>
            <a:ahLst/>
            <a:cxnLst/>
            <a:rect l="l" t="t" r="r" b="b"/>
            <a:pathLst>
              <a:path w="1016000" h="50800">
                <a:moveTo>
                  <a:pt x="0" y="0"/>
                </a:moveTo>
                <a:lnTo>
                  <a:pt x="1016000" y="0"/>
                </a:lnTo>
                <a:lnTo>
                  <a:pt x="10160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E59F54"/>
          </a:solidFill>
          <a:ln/>
        </p:spPr>
      </p:sp>
      <p:sp>
        <p:nvSpPr>
          <p:cNvPr id="5" name="Shape 3"/>
          <p:cNvSpPr/>
          <p:nvPr/>
        </p:nvSpPr>
        <p:spPr>
          <a:xfrm>
            <a:off x="513080" y="1884680"/>
            <a:ext cx="5064760" cy="3058160"/>
          </a:xfrm>
          <a:custGeom>
            <a:avLst/>
            <a:gdLst/>
            <a:ahLst/>
            <a:cxnLst/>
            <a:rect l="l" t="t" r="r" b="b"/>
            <a:pathLst>
              <a:path w="5064760" h="3058160">
                <a:moveTo>
                  <a:pt x="101592" y="0"/>
                </a:moveTo>
                <a:lnTo>
                  <a:pt x="4963168" y="0"/>
                </a:lnTo>
                <a:cubicBezTo>
                  <a:pt x="5019276" y="0"/>
                  <a:pt x="5064760" y="45484"/>
                  <a:pt x="5064760" y="101592"/>
                </a:cubicBezTo>
                <a:lnTo>
                  <a:pt x="5064760" y="2956568"/>
                </a:lnTo>
                <a:cubicBezTo>
                  <a:pt x="5064760" y="3012676"/>
                  <a:pt x="5019276" y="3058160"/>
                  <a:pt x="4963168" y="3058160"/>
                </a:cubicBezTo>
                <a:lnTo>
                  <a:pt x="101592" y="3058160"/>
                </a:lnTo>
                <a:cubicBezTo>
                  <a:pt x="45484" y="3058160"/>
                  <a:pt x="0" y="3012676"/>
                  <a:pt x="0" y="2956568"/>
                </a:cubicBezTo>
                <a:lnTo>
                  <a:pt x="0" y="101592"/>
                </a:lnTo>
                <a:cubicBezTo>
                  <a:pt x="0" y="45522"/>
                  <a:pt x="45522" y="0"/>
                  <a:pt x="101592" y="0"/>
                </a:cubicBezTo>
                <a:close/>
              </a:path>
            </a:pathLst>
          </a:custGeom>
          <a:solidFill>
            <a:srgbClr val="4F6D7A">
              <a:alpha val="10196"/>
            </a:srgbClr>
          </a:solidFill>
          <a:ln w="10160">
            <a:solidFill>
              <a:srgbClr val="4F6D7A">
                <a:alpha val="30196"/>
              </a:srgbClr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772160" y="2143761"/>
            <a:ext cx="4673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59F5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Core Constraints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772160" y="2702561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E59F54"/>
          </a:solidFill>
          <a:ln/>
        </p:spPr>
      </p:sp>
      <p:sp>
        <p:nvSpPr>
          <p:cNvPr id="8" name="Text 6"/>
          <p:cNvSpPr/>
          <p:nvPr/>
        </p:nvSpPr>
        <p:spPr>
          <a:xfrm>
            <a:off x="721360" y="2702561"/>
            <a:ext cx="508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330960" y="2702561"/>
            <a:ext cx="2184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Boat Capacity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330960" y="3007361"/>
            <a:ext cx="2171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Maximum 2 people per trip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772160" y="3413761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E59F54"/>
          </a:solidFill>
          <a:ln/>
        </p:spPr>
      </p:sp>
      <p:sp>
        <p:nvSpPr>
          <p:cNvPr id="12" name="Text 10"/>
          <p:cNvSpPr/>
          <p:nvPr/>
        </p:nvSpPr>
        <p:spPr>
          <a:xfrm>
            <a:off x="721360" y="3413761"/>
            <a:ext cx="508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330960" y="3413761"/>
            <a:ext cx="3086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Safety Condition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1330960" y="3718561"/>
            <a:ext cx="3073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Missionaries ≥ Cannibals when present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772160" y="4124961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E59F54"/>
          </a:solidFill>
          <a:ln/>
        </p:spPr>
      </p:sp>
      <p:sp>
        <p:nvSpPr>
          <p:cNvPr id="16" name="Text 14"/>
          <p:cNvSpPr/>
          <p:nvPr/>
        </p:nvSpPr>
        <p:spPr>
          <a:xfrm>
            <a:off x="721360" y="4124961"/>
            <a:ext cx="508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1330960" y="4124961"/>
            <a:ext cx="2273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Boat Operation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330960" y="4429761"/>
            <a:ext cx="2260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At least one person required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13080" y="5156201"/>
            <a:ext cx="5064760" cy="2626360"/>
          </a:xfrm>
          <a:custGeom>
            <a:avLst/>
            <a:gdLst/>
            <a:ahLst/>
            <a:cxnLst/>
            <a:rect l="l" t="t" r="r" b="b"/>
            <a:pathLst>
              <a:path w="5064760" h="2626360">
                <a:moveTo>
                  <a:pt x="101588" y="0"/>
                </a:moveTo>
                <a:lnTo>
                  <a:pt x="4963172" y="0"/>
                </a:lnTo>
                <a:cubicBezTo>
                  <a:pt x="5019278" y="0"/>
                  <a:pt x="5064760" y="45482"/>
                  <a:pt x="5064760" y="101588"/>
                </a:cubicBezTo>
                <a:lnTo>
                  <a:pt x="5064760" y="2524772"/>
                </a:lnTo>
                <a:cubicBezTo>
                  <a:pt x="5064760" y="2580878"/>
                  <a:pt x="5019278" y="2626360"/>
                  <a:pt x="4963172" y="2626360"/>
                </a:cubicBezTo>
                <a:lnTo>
                  <a:pt x="101588" y="2626360"/>
                </a:lnTo>
                <a:cubicBezTo>
                  <a:pt x="45482" y="2626360"/>
                  <a:pt x="0" y="2580878"/>
                  <a:pt x="0" y="2524772"/>
                </a:cubicBezTo>
                <a:lnTo>
                  <a:pt x="0" y="101588"/>
                </a:lnTo>
                <a:cubicBezTo>
                  <a:pt x="0" y="45482"/>
                  <a:pt x="45482" y="0"/>
                  <a:pt x="101588" y="0"/>
                </a:cubicBezTo>
                <a:close/>
              </a:path>
            </a:pathLst>
          </a:custGeom>
          <a:solidFill>
            <a:srgbClr val="E59F54">
              <a:alpha val="10196"/>
            </a:srgbClr>
          </a:solidFill>
          <a:ln w="10160">
            <a:solidFill>
              <a:srgbClr val="E59F54">
                <a:alpha val="30196"/>
              </a:srgbClr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772160" y="5415282"/>
            <a:ext cx="4673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59F5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Valid State Examples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782320" y="5923282"/>
            <a:ext cx="4544060" cy="469900"/>
          </a:xfrm>
          <a:custGeom>
            <a:avLst/>
            <a:gdLst/>
            <a:ahLst/>
            <a:cxnLst/>
            <a:rect l="l" t="t" r="r" b="b"/>
            <a:pathLst>
              <a:path w="4544060" h="469900">
                <a:moveTo>
                  <a:pt x="20320" y="0"/>
                </a:moveTo>
                <a:lnTo>
                  <a:pt x="4493259" y="0"/>
                </a:lnTo>
                <a:cubicBezTo>
                  <a:pt x="4521316" y="0"/>
                  <a:pt x="4544060" y="22744"/>
                  <a:pt x="4544060" y="50801"/>
                </a:cubicBezTo>
                <a:lnTo>
                  <a:pt x="4544060" y="419099"/>
                </a:lnTo>
                <a:cubicBezTo>
                  <a:pt x="4544060" y="447156"/>
                  <a:pt x="4521316" y="469900"/>
                  <a:pt x="4493259" y="469900"/>
                </a:cubicBezTo>
                <a:lnTo>
                  <a:pt x="20320" y="469900"/>
                </a:lnTo>
                <a:cubicBezTo>
                  <a:pt x="9098" y="469900"/>
                  <a:pt x="0" y="460802"/>
                  <a:pt x="0" y="449580"/>
                </a:cubicBezTo>
                <a:lnTo>
                  <a:pt x="0" y="20320"/>
                </a:lnTo>
                <a:cubicBezTo>
                  <a:pt x="0" y="9105"/>
                  <a:pt x="9105" y="0"/>
                  <a:pt x="20320" y="0"/>
                </a:cubicBezTo>
                <a:close/>
              </a:path>
            </a:pathLst>
          </a:custGeom>
          <a:solidFill>
            <a:srgbClr val="1A1D29">
              <a:alpha val="50196"/>
            </a:srgbClr>
          </a:solidFill>
          <a:ln/>
        </p:spPr>
      </p:sp>
      <p:sp>
        <p:nvSpPr>
          <p:cNvPr id="22" name="Shape 20"/>
          <p:cNvSpPr/>
          <p:nvPr/>
        </p:nvSpPr>
        <p:spPr>
          <a:xfrm>
            <a:off x="782320" y="5923282"/>
            <a:ext cx="20320" cy="469900"/>
          </a:xfrm>
          <a:custGeom>
            <a:avLst/>
            <a:gdLst/>
            <a:ahLst/>
            <a:cxnLst/>
            <a:rect l="l" t="t" r="r" b="b"/>
            <a:pathLst>
              <a:path w="20320" h="469900">
                <a:moveTo>
                  <a:pt x="20320" y="0"/>
                </a:moveTo>
                <a:lnTo>
                  <a:pt x="20320" y="0"/>
                </a:lnTo>
                <a:lnTo>
                  <a:pt x="20320" y="469900"/>
                </a:lnTo>
                <a:lnTo>
                  <a:pt x="20320" y="469900"/>
                </a:lnTo>
                <a:cubicBezTo>
                  <a:pt x="9098" y="469900"/>
                  <a:pt x="0" y="460802"/>
                  <a:pt x="0" y="449580"/>
                </a:cubicBezTo>
                <a:lnTo>
                  <a:pt x="0" y="20320"/>
                </a:lnTo>
                <a:cubicBezTo>
                  <a:pt x="0" y="9105"/>
                  <a:pt x="9105" y="0"/>
                  <a:pt x="20320" y="0"/>
                </a:cubicBezTo>
                <a:close/>
              </a:path>
            </a:pathLst>
          </a:custGeom>
          <a:solidFill>
            <a:srgbClr val="4F6D7A"/>
          </a:solidFill>
          <a:ln/>
        </p:spPr>
      </p:sp>
      <p:sp>
        <p:nvSpPr>
          <p:cNvPr id="23" name="Text 21"/>
          <p:cNvSpPr/>
          <p:nvPr/>
        </p:nvSpPr>
        <p:spPr>
          <a:xfrm>
            <a:off x="772160" y="5923282"/>
            <a:ext cx="4622800" cy="469900"/>
          </a:xfrm>
          <a:prstGeom prst="rect">
            <a:avLst/>
          </a:prstGeom>
          <a:noFill/>
          <a:ln/>
        </p:spPr>
        <p:txBody>
          <a:bodyPr wrap="square" lIns="101600" tIns="101600" rIns="101600" bIns="10160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59F5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(3, 3, 1)</a:t>
            </a:r>
            <a:pPr>
              <a:lnSpc>
                <a:spcPct val="120000"/>
              </a:lnSpc>
            </a:pPr>
            <a:r>
              <a:rPr lang="en-US" sz="14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→ Initial state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782320" y="6492239"/>
            <a:ext cx="4544060" cy="469900"/>
          </a:xfrm>
          <a:custGeom>
            <a:avLst/>
            <a:gdLst/>
            <a:ahLst/>
            <a:cxnLst/>
            <a:rect l="l" t="t" r="r" b="b"/>
            <a:pathLst>
              <a:path w="4544060" h="469900">
                <a:moveTo>
                  <a:pt x="20320" y="0"/>
                </a:moveTo>
                <a:lnTo>
                  <a:pt x="4493259" y="0"/>
                </a:lnTo>
                <a:cubicBezTo>
                  <a:pt x="4521316" y="0"/>
                  <a:pt x="4544060" y="22744"/>
                  <a:pt x="4544060" y="50801"/>
                </a:cubicBezTo>
                <a:lnTo>
                  <a:pt x="4544060" y="419099"/>
                </a:lnTo>
                <a:cubicBezTo>
                  <a:pt x="4544060" y="447156"/>
                  <a:pt x="4521316" y="469900"/>
                  <a:pt x="4493259" y="469900"/>
                </a:cubicBezTo>
                <a:lnTo>
                  <a:pt x="20320" y="469900"/>
                </a:lnTo>
                <a:cubicBezTo>
                  <a:pt x="9098" y="469900"/>
                  <a:pt x="0" y="460802"/>
                  <a:pt x="0" y="449580"/>
                </a:cubicBezTo>
                <a:lnTo>
                  <a:pt x="0" y="20320"/>
                </a:lnTo>
                <a:cubicBezTo>
                  <a:pt x="0" y="9105"/>
                  <a:pt x="9105" y="0"/>
                  <a:pt x="20320" y="0"/>
                </a:cubicBezTo>
                <a:close/>
              </a:path>
            </a:pathLst>
          </a:custGeom>
          <a:solidFill>
            <a:srgbClr val="1A1D29">
              <a:alpha val="50196"/>
            </a:srgbClr>
          </a:solidFill>
          <a:ln/>
        </p:spPr>
      </p:sp>
      <p:sp>
        <p:nvSpPr>
          <p:cNvPr id="25" name="Shape 23"/>
          <p:cNvSpPr/>
          <p:nvPr/>
        </p:nvSpPr>
        <p:spPr>
          <a:xfrm>
            <a:off x="782320" y="6492239"/>
            <a:ext cx="20320" cy="469900"/>
          </a:xfrm>
          <a:custGeom>
            <a:avLst/>
            <a:gdLst/>
            <a:ahLst/>
            <a:cxnLst/>
            <a:rect l="l" t="t" r="r" b="b"/>
            <a:pathLst>
              <a:path w="20320" h="469900">
                <a:moveTo>
                  <a:pt x="20320" y="0"/>
                </a:moveTo>
                <a:lnTo>
                  <a:pt x="20320" y="0"/>
                </a:lnTo>
                <a:lnTo>
                  <a:pt x="20320" y="469900"/>
                </a:lnTo>
                <a:lnTo>
                  <a:pt x="20320" y="469900"/>
                </a:lnTo>
                <a:cubicBezTo>
                  <a:pt x="9098" y="469900"/>
                  <a:pt x="0" y="460802"/>
                  <a:pt x="0" y="449580"/>
                </a:cubicBezTo>
                <a:lnTo>
                  <a:pt x="0" y="20320"/>
                </a:lnTo>
                <a:cubicBezTo>
                  <a:pt x="0" y="9105"/>
                  <a:pt x="9105" y="0"/>
                  <a:pt x="20320" y="0"/>
                </a:cubicBezTo>
                <a:close/>
              </a:path>
            </a:pathLst>
          </a:custGeom>
          <a:solidFill>
            <a:srgbClr val="4F6D7A"/>
          </a:solidFill>
          <a:ln/>
        </p:spPr>
      </p:sp>
      <p:sp>
        <p:nvSpPr>
          <p:cNvPr id="26" name="Text 24"/>
          <p:cNvSpPr/>
          <p:nvPr/>
        </p:nvSpPr>
        <p:spPr>
          <a:xfrm>
            <a:off x="772160" y="6492239"/>
            <a:ext cx="4622800" cy="469900"/>
          </a:xfrm>
          <a:prstGeom prst="rect">
            <a:avLst/>
          </a:prstGeom>
          <a:noFill/>
          <a:ln/>
        </p:spPr>
        <p:txBody>
          <a:bodyPr wrap="square" lIns="101600" tIns="101600" rIns="101600" bIns="10160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59F5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(3, 1, 0)</a:t>
            </a:r>
            <a:pPr>
              <a:lnSpc>
                <a:spcPct val="120000"/>
              </a:lnSpc>
            </a:pPr>
            <a:r>
              <a:rPr lang="en-US" sz="14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→ Safe: 3M ≥ 1C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782320" y="7061200"/>
            <a:ext cx="4544060" cy="469900"/>
          </a:xfrm>
          <a:custGeom>
            <a:avLst/>
            <a:gdLst/>
            <a:ahLst/>
            <a:cxnLst/>
            <a:rect l="l" t="t" r="r" b="b"/>
            <a:pathLst>
              <a:path w="4544060" h="469900">
                <a:moveTo>
                  <a:pt x="20320" y="0"/>
                </a:moveTo>
                <a:lnTo>
                  <a:pt x="4493259" y="0"/>
                </a:lnTo>
                <a:cubicBezTo>
                  <a:pt x="4521316" y="0"/>
                  <a:pt x="4544060" y="22744"/>
                  <a:pt x="4544060" y="50801"/>
                </a:cubicBezTo>
                <a:lnTo>
                  <a:pt x="4544060" y="419099"/>
                </a:lnTo>
                <a:cubicBezTo>
                  <a:pt x="4544060" y="447156"/>
                  <a:pt x="4521316" y="469900"/>
                  <a:pt x="4493259" y="469900"/>
                </a:cubicBezTo>
                <a:lnTo>
                  <a:pt x="20320" y="469900"/>
                </a:lnTo>
                <a:cubicBezTo>
                  <a:pt x="9098" y="469900"/>
                  <a:pt x="0" y="460802"/>
                  <a:pt x="0" y="449580"/>
                </a:cubicBezTo>
                <a:lnTo>
                  <a:pt x="0" y="20320"/>
                </a:lnTo>
                <a:cubicBezTo>
                  <a:pt x="0" y="9105"/>
                  <a:pt x="9105" y="0"/>
                  <a:pt x="20320" y="0"/>
                </a:cubicBezTo>
                <a:close/>
              </a:path>
            </a:pathLst>
          </a:custGeom>
          <a:solidFill>
            <a:srgbClr val="1A1D29">
              <a:alpha val="50196"/>
            </a:srgbClr>
          </a:solidFill>
          <a:ln/>
        </p:spPr>
      </p:sp>
      <p:sp>
        <p:nvSpPr>
          <p:cNvPr id="28" name="Shape 26"/>
          <p:cNvSpPr/>
          <p:nvPr/>
        </p:nvSpPr>
        <p:spPr>
          <a:xfrm>
            <a:off x="782320" y="7061200"/>
            <a:ext cx="20320" cy="469900"/>
          </a:xfrm>
          <a:custGeom>
            <a:avLst/>
            <a:gdLst/>
            <a:ahLst/>
            <a:cxnLst/>
            <a:rect l="l" t="t" r="r" b="b"/>
            <a:pathLst>
              <a:path w="20320" h="469900">
                <a:moveTo>
                  <a:pt x="20320" y="0"/>
                </a:moveTo>
                <a:lnTo>
                  <a:pt x="20320" y="0"/>
                </a:lnTo>
                <a:lnTo>
                  <a:pt x="20320" y="469900"/>
                </a:lnTo>
                <a:lnTo>
                  <a:pt x="20320" y="469900"/>
                </a:lnTo>
                <a:cubicBezTo>
                  <a:pt x="9098" y="469900"/>
                  <a:pt x="0" y="460802"/>
                  <a:pt x="0" y="449580"/>
                </a:cubicBezTo>
                <a:lnTo>
                  <a:pt x="0" y="20320"/>
                </a:lnTo>
                <a:cubicBezTo>
                  <a:pt x="0" y="9105"/>
                  <a:pt x="9105" y="0"/>
                  <a:pt x="20320" y="0"/>
                </a:cubicBezTo>
                <a:close/>
              </a:path>
            </a:pathLst>
          </a:custGeom>
          <a:solidFill>
            <a:srgbClr val="4F6D7A"/>
          </a:solidFill>
          <a:ln/>
        </p:spPr>
      </p:sp>
      <p:sp>
        <p:nvSpPr>
          <p:cNvPr id="29" name="Text 27"/>
          <p:cNvSpPr/>
          <p:nvPr/>
        </p:nvSpPr>
        <p:spPr>
          <a:xfrm>
            <a:off x="772160" y="7061200"/>
            <a:ext cx="4622800" cy="469900"/>
          </a:xfrm>
          <a:prstGeom prst="rect">
            <a:avLst/>
          </a:prstGeom>
          <a:noFill/>
          <a:ln/>
        </p:spPr>
        <p:txBody>
          <a:bodyPr wrap="square" lIns="101600" tIns="101600" rIns="101600" bIns="10160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59F5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(0, 0, 0)</a:t>
            </a:r>
            <a:pPr>
              <a:lnSpc>
                <a:spcPct val="120000"/>
              </a:lnSpc>
            </a:pPr>
            <a:r>
              <a:rPr lang="en-US" sz="14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→ Goal state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5897880" y="1884680"/>
            <a:ext cx="9839960" cy="6741160"/>
          </a:xfrm>
          <a:custGeom>
            <a:avLst/>
            <a:gdLst/>
            <a:ahLst/>
            <a:cxnLst/>
            <a:rect l="l" t="t" r="r" b="b"/>
            <a:pathLst>
              <a:path w="9839960" h="6741160">
                <a:moveTo>
                  <a:pt x="101589" y="0"/>
                </a:moveTo>
                <a:lnTo>
                  <a:pt x="9738371" y="0"/>
                </a:lnTo>
                <a:cubicBezTo>
                  <a:pt x="9794477" y="0"/>
                  <a:pt x="9839960" y="45483"/>
                  <a:pt x="9839960" y="101589"/>
                </a:cubicBezTo>
                <a:lnTo>
                  <a:pt x="9839960" y="6639571"/>
                </a:lnTo>
                <a:cubicBezTo>
                  <a:pt x="9839960" y="6695677"/>
                  <a:pt x="9794477" y="6741160"/>
                  <a:pt x="9738371" y="6741160"/>
                </a:cubicBezTo>
                <a:lnTo>
                  <a:pt x="101589" y="6741160"/>
                </a:lnTo>
                <a:cubicBezTo>
                  <a:pt x="45483" y="6741160"/>
                  <a:pt x="0" y="6695677"/>
                  <a:pt x="0" y="6639571"/>
                </a:cubicBezTo>
                <a:lnTo>
                  <a:pt x="0" y="101589"/>
                </a:lnTo>
                <a:cubicBezTo>
                  <a:pt x="0" y="45521"/>
                  <a:pt x="45521" y="0"/>
                  <a:pt x="101589" y="0"/>
                </a:cubicBezTo>
                <a:close/>
              </a:path>
            </a:pathLst>
          </a:custGeom>
          <a:solidFill>
            <a:srgbClr val="4F6D7A">
              <a:alpha val="10196"/>
            </a:srgbClr>
          </a:solidFill>
          <a:ln w="10160">
            <a:solidFill>
              <a:srgbClr val="4F6D7A">
                <a:alpha val="30196"/>
              </a:srgbClr>
            </a:solidFill>
            <a:prstDash val="solid"/>
          </a:ln>
        </p:spPr>
      </p:sp>
      <p:sp>
        <p:nvSpPr>
          <p:cNvPr id="31" name="Text 29"/>
          <p:cNvSpPr/>
          <p:nvPr/>
        </p:nvSpPr>
        <p:spPr>
          <a:xfrm>
            <a:off x="6156960" y="2143761"/>
            <a:ext cx="9448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59F5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Invalid State Examples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162040" y="2656841"/>
            <a:ext cx="4556760" cy="2524760"/>
          </a:xfrm>
          <a:custGeom>
            <a:avLst/>
            <a:gdLst/>
            <a:ahLst/>
            <a:cxnLst/>
            <a:rect l="l" t="t" r="r" b="b"/>
            <a:pathLst>
              <a:path w="4556760" h="2524760">
                <a:moveTo>
                  <a:pt x="50798" y="0"/>
                </a:moveTo>
                <a:lnTo>
                  <a:pt x="4505962" y="0"/>
                </a:lnTo>
                <a:cubicBezTo>
                  <a:pt x="4534017" y="0"/>
                  <a:pt x="4556760" y="22743"/>
                  <a:pt x="4556760" y="50798"/>
                </a:cubicBezTo>
                <a:lnTo>
                  <a:pt x="4556760" y="2473962"/>
                </a:lnTo>
                <a:cubicBezTo>
                  <a:pt x="4556760" y="2502017"/>
                  <a:pt x="4534017" y="2524760"/>
                  <a:pt x="4505962" y="2524760"/>
                </a:cubicBezTo>
                <a:lnTo>
                  <a:pt x="50798" y="2524760"/>
                </a:lnTo>
                <a:cubicBezTo>
                  <a:pt x="22743" y="2524760"/>
                  <a:pt x="0" y="2502017"/>
                  <a:pt x="0" y="2473962"/>
                </a:cubicBezTo>
                <a:lnTo>
                  <a:pt x="0" y="50798"/>
                </a:lnTo>
                <a:cubicBezTo>
                  <a:pt x="0" y="22762"/>
                  <a:pt x="22762" y="0"/>
                  <a:pt x="50798" y="0"/>
                </a:cubicBezTo>
                <a:close/>
              </a:path>
            </a:pathLst>
          </a:custGeom>
          <a:solidFill>
            <a:srgbClr val="1A1D29">
              <a:alpha val="50196"/>
            </a:srgbClr>
          </a:solidFill>
          <a:ln w="10160">
            <a:solidFill>
              <a:srgbClr val="E59F54">
                <a:alpha val="30196"/>
              </a:srgbClr>
            </a:solidFill>
            <a:prstDash val="solid"/>
          </a:ln>
        </p:spPr>
      </p:sp>
      <p:sp>
        <p:nvSpPr>
          <p:cNvPr id="33" name="Text 31"/>
          <p:cNvSpPr/>
          <p:nvPr/>
        </p:nvSpPr>
        <p:spPr>
          <a:xfrm>
            <a:off x="6370320" y="3068321"/>
            <a:ext cx="4254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59F5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(1, 2, 0)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6370320" y="3525521"/>
            <a:ext cx="4241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Left Bank: 1M, 2C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6370320" y="3881121"/>
            <a:ext cx="4229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Cannibals outnumber missionaries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6375400" y="4241801"/>
            <a:ext cx="4124960" cy="518160"/>
          </a:xfrm>
          <a:custGeom>
            <a:avLst/>
            <a:gdLst/>
            <a:ahLst/>
            <a:cxnLst/>
            <a:rect l="l" t="t" r="r" b="b"/>
            <a:pathLst>
              <a:path w="4124960" h="518160">
                <a:moveTo>
                  <a:pt x="50800" y="0"/>
                </a:moveTo>
                <a:lnTo>
                  <a:pt x="4074160" y="0"/>
                </a:lnTo>
                <a:cubicBezTo>
                  <a:pt x="4102216" y="0"/>
                  <a:pt x="4124960" y="22744"/>
                  <a:pt x="4124960" y="50800"/>
                </a:cubicBezTo>
                <a:lnTo>
                  <a:pt x="4124960" y="467360"/>
                </a:lnTo>
                <a:cubicBezTo>
                  <a:pt x="4124960" y="495416"/>
                  <a:pt x="4102216" y="518160"/>
                  <a:pt x="4074160" y="518160"/>
                </a:cubicBezTo>
                <a:lnTo>
                  <a:pt x="50800" y="518160"/>
                </a:lnTo>
                <a:cubicBezTo>
                  <a:pt x="22744" y="518160"/>
                  <a:pt x="0" y="495416"/>
                  <a:pt x="0" y="467360"/>
                </a:cubicBezTo>
                <a:lnTo>
                  <a:pt x="0" y="50800"/>
                </a:lnTo>
                <a:cubicBezTo>
                  <a:pt x="0" y="22744"/>
                  <a:pt x="22744" y="0"/>
                  <a:pt x="50800" y="0"/>
                </a:cubicBezTo>
                <a:close/>
              </a:path>
            </a:pathLst>
          </a:custGeom>
          <a:solidFill>
            <a:srgbClr val="E59F54">
              <a:alpha val="20000"/>
            </a:srgbClr>
          </a:solidFill>
          <a:ln w="10160">
            <a:solidFill>
              <a:srgbClr val="E59F54"/>
            </a:solidFill>
            <a:prstDash val="solid"/>
          </a:ln>
        </p:spPr>
      </p:sp>
      <p:sp>
        <p:nvSpPr>
          <p:cNvPr id="37" name="Text 35"/>
          <p:cNvSpPr/>
          <p:nvPr/>
        </p:nvSpPr>
        <p:spPr>
          <a:xfrm>
            <a:off x="8008462" y="4389121"/>
            <a:ext cx="858838" cy="2235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E59F5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INVALID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10927080" y="2656841"/>
            <a:ext cx="4556760" cy="2524760"/>
          </a:xfrm>
          <a:custGeom>
            <a:avLst/>
            <a:gdLst/>
            <a:ahLst/>
            <a:cxnLst/>
            <a:rect l="l" t="t" r="r" b="b"/>
            <a:pathLst>
              <a:path w="4556760" h="2524760">
                <a:moveTo>
                  <a:pt x="50798" y="0"/>
                </a:moveTo>
                <a:lnTo>
                  <a:pt x="4505962" y="0"/>
                </a:lnTo>
                <a:cubicBezTo>
                  <a:pt x="4534017" y="0"/>
                  <a:pt x="4556760" y="22743"/>
                  <a:pt x="4556760" y="50798"/>
                </a:cubicBezTo>
                <a:lnTo>
                  <a:pt x="4556760" y="2473962"/>
                </a:lnTo>
                <a:cubicBezTo>
                  <a:pt x="4556760" y="2502017"/>
                  <a:pt x="4534017" y="2524760"/>
                  <a:pt x="4505962" y="2524760"/>
                </a:cubicBezTo>
                <a:lnTo>
                  <a:pt x="50798" y="2524760"/>
                </a:lnTo>
                <a:cubicBezTo>
                  <a:pt x="22743" y="2524760"/>
                  <a:pt x="0" y="2502017"/>
                  <a:pt x="0" y="2473962"/>
                </a:cubicBezTo>
                <a:lnTo>
                  <a:pt x="0" y="50798"/>
                </a:lnTo>
                <a:cubicBezTo>
                  <a:pt x="0" y="22762"/>
                  <a:pt x="22762" y="0"/>
                  <a:pt x="50798" y="0"/>
                </a:cubicBezTo>
                <a:close/>
              </a:path>
            </a:pathLst>
          </a:custGeom>
          <a:solidFill>
            <a:srgbClr val="1A1D29">
              <a:alpha val="50196"/>
            </a:srgbClr>
          </a:solidFill>
          <a:ln w="10160">
            <a:solidFill>
              <a:srgbClr val="E59F54">
                <a:alpha val="30196"/>
              </a:srgbClr>
            </a:solidFill>
            <a:prstDash val="solid"/>
          </a:ln>
        </p:spPr>
      </p:sp>
      <p:sp>
        <p:nvSpPr>
          <p:cNvPr id="39" name="Text 37"/>
          <p:cNvSpPr/>
          <p:nvPr/>
        </p:nvSpPr>
        <p:spPr>
          <a:xfrm>
            <a:off x="11135360" y="3068321"/>
            <a:ext cx="4254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59F5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(2, 3, 1)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11135360" y="3525521"/>
            <a:ext cx="4241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Left Bank: 2M, 3C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11135360" y="3881121"/>
            <a:ext cx="4229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Cannibals outnumber missionaries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11140440" y="4241801"/>
            <a:ext cx="4124960" cy="518160"/>
          </a:xfrm>
          <a:custGeom>
            <a:avLst/>
            <a:gdLst/>
            <a:ahLst/>
            <a:cxnLst/>
            <a:rect l="l" t="t" r="r" b="b"/>
            <a:pathLst>
              <a:path w="4124960" h="518160">
                <a:moveTo>
                  <a:pt x="50800" y="0"/>
                </a:moveTo>
                <a:lnTo>
                  <a:pt x="4074160" y="0"/>
                </a:lnTo>
                <a:cubicBezTo>
                  <a:pt x="4102216" y="0"/>
                  <a:pt x="4124960" y="22744"/>
                  <a:pt x="4124960" y="50800"/>
                </a:cubicBezTo>
                <a:lnTo>
                  <a:pt x="4124960" y="467360"/>
                </a:lnTo>
                <a:cubicBezTo>
                  <a:pt x="4124960" y="495416"/>
                  <a:pt x="4102216" y="518160"/>
                  <a:pt x="4074160" y="518160"/>
                </a:cubicBezTo>
                <a:lnTo>
                  <a:pt x="50800" y="518160"/>
                </a:lnTo>
                <a:cubicBezTo>
                  <a:pt x="22744" y="518160"/>
                  <a:pt x="0" y="495416"/>
                  <a:pt x="0" y="467360"/>
                </a:cubicBezTo>
                <a:lnTo>
                  <a:pt x="0" y="50800"/>
                </a:lnTo>
                <a:cubicBezTo>
                  <a:pt x="0" y="22744"/>
                  <a:pt x="22744" y="0"/>
                  <a:pt x="50800" y="0"/>
                </a:cubicBezTo>
                <a:close/>
              </a:path>
            </a:pathLst>
          </a:custGeom>
          <a:solidFill>
            <a:srgbClr val="E59F54">
              <a:alpha val="20000"/>
            </a:srgbClr>
          </a:solidFill>
          <a:ln w="10160">
            <a:solidFill>
              <a:srgbClr val="E59F54"/>
            </a:solidFill>
            <a:prstDash val="solid"/>
          </a:ln>
        </p:spPr>
      </p:sp>
      <p:sp>
        <p:nvSpPr>
          <p:cNvPr id="43" name="Text 41"/>
          <p:cNvSpPr/>
          <p:nvPr/>
        </p:nvSpPr>
        <p:spPr>
          <a:xfrm>
            <a:off x="12773502" y="4389121"/>
            <a:ext cx="858838" cy="2235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E59F5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INVALID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6162040" y="5389880"/>
            <a:ext cx="9319260" cy="2194560"/>
          </a:xfrm>
          <a:custGeom>
            <a:avLst/>
            <a:gdLst/>
            <a:ahLst/>
            <a:cxnLst/>
            <a:rect l="l" t="t" r="r" b="b"/>
            <a:pathLst>
              <a:path w="9319260" h="2194560">
                <a:moveTo>
                  <a:pt x="50804" y="0"/>
                </a:moveTo>
                <a:lnTo>
                  <a:pt x="9268456" y="0"/>
                </a:lnTo>
                <a:cubicBezTo>
                  <a:pt x="9296514" y="0"/>
                  <a:pt x="9319260" y="22746"/>
                  <a:pt x="9319260" y="50804"/>
                </a:cubicBezTo>
                <a:lnTo>
                  <a:pt x="9319260" y="2143756"/>
                </a:lnTo>
                <a:cubicBezTo>
                  <a:pt x="9319260" y="2171814"/>
                  <a:pt x="9296514" y="2194560"/>
                  <a:pt x="9268456" y="2194560"/>
                </a:cubicBezTo>
                <a:lnTo>
                  <a:pt x="50804" y="2194560"/>
                </a:lnTo>
                <a:cubicBezTo>
                  <a:pt x="22746" y="2194560"/>
                  <a:pt x="0" y="2171814"/>
                  <a:pt x="0" y="2143756"/>
                </a:cubicBezTo>
                <a:lnTo>
                  <a:pt x="0" y="50804"/>
                </a:lnTo>
                <a:cubicBezTo>
                  <a:pt x="0" y="22765"/>
                  <a:pt x="22765" y="0"/>
                  <a:pt x="50804" y="0"/>
                </a:cubicBezTo>
                <a:close/>
              </a:path>
            </a:pathLst>
          </a:custGeom>
          <a:solidFill>
            <a:srgbClr val="1A1D29">
              <a:alpha val="50196"/>
            </a:srgbClr>
          </a:solidFill>
          <a:ln w="10160">
            <a:solidFill>
              <a:srgbClr val="4F6D7A">
                <a:alpha val="30196"/>
              </a:srgbClr>
            </a:solidFill>
            <a:prstDash val="solid"/>
          </a:ln>
        </p:spPr>
      </p:sp>
      <p:sp>
        <p:nvSpPr>
          <p:cNvPr id="45" name="Text 43"/>
          <p:cNvSpPr/>
          <p:nvPr/>
        </p:nvSpPr>
        <p:spPr>
          <a:xfrm>
            <a:off x="6370320" y="5598161"/>
            <a:ext cx="9017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State Transition Example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6370320" y="6055361"/>
            <a:ext cx="8991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59F5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(3, 3, 1)</a:t>
            </a:r>
            <a:pPr>
              <a:lnSpc>
                <a:spcPct val="120000"/>
              </a:lnSpc>
            </a:pPr>
            <a:r>
              <a:rPr lang="en-US" sz="14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→ Send 2C → </a:t>
            </a:r>
            <a:pPr>
              <a:lnSpc>
                <a:spcPct val="120000"/>
              </a:lnSpc>
            </a:pPr>
            <a:r>
              <a:rPr lang="en-US" sz="1400" dirty="0">
                <a:solidFill>
                  <a:srgbClr val="4F6D7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(3, 1, 0)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6370320" y="6360161"/>
            <a:ext cx="8991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F6D7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(3, 1, 0)</a:t>
            </a:r>
            <a:pPr>
              <a:lnSpc>
                <a:spcPct val="120000"/>
              </a:lnSpc>
            </a:pPr>
            <a:r>
              <a:rPr lang="en-US" sz="14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→ 1C returns → </a:t>
            </a:r>
            <a:pPr>
              <a:lnSpc>
                <a:spcPct val="120000"/>
              </a:lnSpc>
            </a:pPr>
            <a:r>
              <a:rPr lang="en-US" sz="1400" dirty="0">
                <a:solidFill>
                  <a:srgbClr val="E59F5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(3, 2, 1)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6370320" y="6715761"/>
            <a:ext cx="8991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Each transition must maintain safety constraints.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6162040" y="7797801"/>
            <a:ext cx="9319260" cy="568960"/>
          </a:xfrm>
          <a:custGeom>
            <a:avLst/>
            <a:gdLst/>
            <a:ahLst/>
            <a:cxnLst/>
            <a:rect l="l" t="t" r="r" b="b"/>
            <a:pathLst>
              <a:path w="9319260" h="568960">
                <a:moveTo>
                  <a:pt x="50802" y="0"/>
                </a:moveTo>
                <a:lnTo>
                  <a:pt x="9268458" y="0"/>
                </a:lnTo>
                <a:cubicBezTo>
                  <a:pt x="9296515" y="0"/>
                  <a:pt x="9319260" y="22745"/>
                  <a:pt x="9319260" y="50802"/>
                </a:cubicBezTo>
                <a:lnTo>
                  <a:pt x="9319260" y="518158"/>
                </a:lnTo>
                <a:cubicBezTo>
                  <a:pt x="9319260" y="546215"/>
                  <a:pt x="9296515" y="568960"/>
                  <a:pt x="9268458" y="568960"/>
                </a:cubicBezTo>
                <a:lnTo>
                  <a:pt x="50802" y="568960"/>
                </a:lnTo>
                <a:cubicBezTo>
                  <a:pt x="22745" y="568960"/>
                  <a:pt x="0" y="546215"/>
                  <a:pt x="0" y="518158"/>
                </a:cubicBezTo>
                <a:lnTo>
                  <a:pt x="0" y="50802"/>
                </a:lnTo>
                <a:cubicBezTo>
                  <a:pt x="0" y="22764"/>
                  <a:pt x="22764" y="0"/>
                  <a:pt x="50802" y="0"/>
                </a:cubicBezTo>
                <a:close/>
              </a:path>
            </a:pathLst>
          </a:custGeom>
          <a:solidFill>
            <a:srgbClr val="E59F54">
              <a:alpha val="10196"/>
            </a:srgbClr>
          </a:solidFill>
          <a:ln w="10160">
            <a:solidFill>
              <a:srgbClr val="E59F54">
                <a:alpha val="30196"/>
              </a:srgbClr>
            </a:solidFill>
            <a:prstDash val="solid"/>
          </a:ln>
        </p:spPr>
      </p:sp>
      <p:sp>
        <p:nvSpPr>
          <p:cNvPr id="50" name="Shape 48"/>
          <p:cNvSpPr/>
          <p:nvPr/>
        </p:nvSpPr>
        <p:spPr>
          <a:xfrm>
            <a:off x="6344920" y="7985761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88900" y="177800"/>
                </a:moveTo>
                <a:cubicBezTo>
                  <a:pt x="137965" y="177800"/>
                  <a:pt x="177800" y="137965"/>
                  <a:pt x="177800" y="88900"/>
                </a:cubicBezTo>
                <a:cubicBezTo>
                  <a:pt x="177800" y="39835"/>
                  <a:pt x="137965" y="0"/>
                  <a:pt x="88900" y="0"/>
                </a:cubicBezTo>
                <a:cubicBezTo>
                  <a:pt x="39835" y="0"/>
                  <a:pt x="0" y="39835"/>
                  <a:pt x="0" y="88900"/>
                </a:cubicBezTo>
                <a:cubicBezTo>
                  <a:pt x="0" y="137965"/>
                  <a:pt x="39835" y="177800"/>
                  <a:pt x="88900" y="177800"/>
                </a:cubicBezTo>
                <a:close/>
                <a:moveTo>
                  <a:pt x="77788" y="55563"/>
                </a:moveTo>
                <a:cubicBezTo>
                  <a:pt x="77788" y="49429"/>
                  <a:pt x="82767" y="44450"/>
                  <a:pt x="88900" y="44450"/>
                </a:cubicBezTo>
                <a:cubicBezTo>
                  <a:pt x="95033" y="44450"/>
                  <a:pt x="100013" y="49429"/>
                  <a:pt x="100013" y="55563"/>
                </a:cubicBezTo>
                <a:cubicBezTo>
                  <a:pt x="100013" y="61696"/>
                  <a:pt x="95033" y="66675"/>
                  <a:pt x="88900" y="66675"/>
                </a:cubicBezTo>
                <a:cubicBezTo>
                  <a:pt x="82767" y="66675"/>
                  <a:pt x="77788" y="61696"/>
                  <a:pt x="77788" y="55563"/>
                </a:cubicBezTo>
                <a:close/>
                <a:moveTo>
                  <a:pt x="75009" y="77788"/>
                </a:moveTo>
                <a:lnTo>
                  <a:pt x="91678" y="77788"/>
                </a:lnTo>
                <a:cubicBezTo>
                  <a:pt x="96297" y="77788"/>
                  <a:pt x="100013" y="81503"/>
                  <a:pt x="100013" y="86122"/>
                </a:cubicBezTo>
                <a:lnTo>
                  <a:pt x="100013" y="116681"/>
                </a:lnTo>
                <a:lnTo>
                  <a:pt x="102791" y="116681"/>
                </a:lnTo>
                <a:cubicBezTo>
                  <a:pt x="107409" y="116681"/>
                  <a:pt x="111125" y="120397"/>
                  <a:pt x="111125" y="125016"/>
                </a:cubicBezTo>
                <a:cubicBezTo>
                  <a:pt x="111125" y="129634"/>
                  <a:pt x="107409" y="133350"/>
                  <a:pt x="102791" y="133350"/>
                </a:cubicBezTo>
                <a:lnTo>
                  <a:pt x="75009" y="133350"/>
                </a:lnTo>
                <a:cubicBezTo>
                  <a:pt x="70391" y="133350"/>
                  <a:pt x="66675" y="129634"/>
                  <a:pt x="66675" y="125016"/>
                </a:cubicBezTo>
                <a:cubicBezTo>
                  <a:pt x="66675" y="120397"/>
                  <a:pt x="70391" y="116681"/>
                  <a:pt x="75009" y="116681"/>
                </a:cubicBezTo>
                <a:lnTo>
                  <a:pt x="83344" y="116681"/>
                </a:lnTo>
                <a:lnTo>
                  <a:pt x="83344" y="94456"/>
                </a:lnTo>
                <a:lnTo>
                  <a:pt x="75009" y="94456"/>
                </a:lnTo>
                <a:cubicBezTo>
                  <a:pt x="70391" y="94456"/>
                  <a:pt x="66675" y="90741"/>
                  <a:pt x="66675" y="86122"/>
                </a:cubicBezTo>
                <a:cubicBezTo>
                  <a:pt x="66675" y="81503"/>
                  <a:pt x="70391" y="77788"/>
                  <a:pt x="75009" y="77788"/>
                </a:cubicBezTo>
                <a:close/>
              </a:path>
            </a:pathLst>
          </a:custGeom>
          <a:solidFill>
            <a:srgbClr val="E59F54"/>
          </a:solidFill>
          <a:ln/>
        </p:spPr>
      </p:sp>
      <p:sp>
        <p:nvSpPr>
          <p:cNvPr id="51" name="Text 49"/>
          <p:cNvSpPr/>
          <p:nvPr/>
        </p:nvSpPr>
        <p:spPr>
          <a:xfrm>
            <a:off x="6649720" y="7955282"/>
            <a:ext cx="8763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State Space Size:</a:t>
            </a:r>
            <a:pPr>
              <a:lnSpc>
                <a:spcPct val="12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32 valid states out of 64 possible combinations.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1A1D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raw.githubusercontent.com/92b5a82bf7108365028fa625bfe875b1d405eded.png">    </p:cNvPr>
          <p:cNvPicPr>
            <a:picLocks noChangeAspect="1"/>
          </p:cNvPicPr>
          <p:nvPr/>
        </p:nvPicPr>
        <p:blipFill>
          <a:blip r:embed="rId1">
            <a:alphaModFix amt="15000"/>
          </a:blip>
          <a:srcRect l="2336" r="2336" t="0" b="0"/>
          <a:stretch/>
        </p:blipFill>
        <p:spPr>
          <a:xfrm>
            <a:off x="0" y="0"/>
            <a:ext cx="16256000" cy="9144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6256000" cy="9144000"/>
          </a:xfrm>
          <a:custGeom>
            <a:avLst/>
            <a:gdLst/>
            <a:ahLst/>
            <a:cxnLst/>
            <a:rect l="l" t="t" r="r" b="b"/>
            <a:pathLst>
              <a:path w="16256000" h="9144000">
                <a:moveTo>
                  <a:pt x="0" y="0"/>
                </a:moveTo>
                <a:lnTo>
                  <a:pt x="16256000" y="0"/>
                </a:lnTo>
                <a:lnTo>
                  <a:pt x="162560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A1D29"/>
              </a:gs>
              <a:gs pos="50000">
                <a:srgbClr val="1A1D29">
                  <a:alpha val="95000"/>
                </a:srgbClr>
              </a:gs>
              <a:gs pos="100000">
                <a:srgbClr val="4F6D7A">
                  <a:alpha val="30000"/>
                </a:srgbClr>
              </a:gs>
            </a:gsLst>
            <a:lin ang="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508000" y="1885950"/>
            <a:ext cx="9347200" cy="162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12800" b="1" dirty="0">
                <a:solidFill>
                  <a:srgbClr val="4F6D7A">
                    <a:alpha val="2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02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508000" y="3714750"/>
            <a:ext cx="8991600" cy="2286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72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Algorithm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72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Overview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508000" y="6305550"/>
            <a:ext cx="1625600" cy="50800"/>
          </a:xfrm>
          <a:custGeom>
            <a:avLst/>
            <a:gdLst/>
            <a:ahLst/>
            <a:cxnLst/>
            <a:rect l="l" t="t" r="r" b="b"/>
            <a:pathLst>
              <a:path w="1625600" h="50800">
                <a:moveTo>
                  <a:pt x="0" y="0"/>
                </a:moveTo>
                <a:lnTo>
                  <a:pt x="1625600" y="0"/>
                </a:lnTo>
                <a:lnTo>
                  <a:pt x="16256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4F6D7A"/>
          </a:solidFill>
          <a:ln/>
        </p:spPr>
      </p:sp>
      <p:sp>
        <p:nvSpPr>
          <p:cNvPr id="7" name="Text 4"/>
          <p:cNvSpPr/>
          <p:nvPr/>
        </p:nvSpPr>
        <p:spPr>
          <a:xfrm>
            <a:off x="508000" y="6762750"/>
            <a:ext cx="86868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Five search algorithms to solve the problem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1A1D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601720" y="1935480"/>
            <a:ext cx="2880360" cy="5407660"/>
          </a:xfrm>
          <a:custGeom>
            <a:avLst/>
            <a:gdLst/>
            <a:ahLst/>
            <a:cxnLst/>
            <a:rect l="l" t="t" r="r" b="b"/>
            <a:pathLst>
              <a:path w="2880360" h="5407660">
                <a:moveTo>
                  <a:pt x="101590" y="0"/>
                </a:moveTo>
                <a:lnTo>
                  <a:pt x="2778770" y="0"/>
                </a:lnTo>
                <a:cubicBezTo>
                  <a:pt x="2834876" y="0"/>
                  <a:pt x="2880360" y="45484"/>
                  <a:pt x="2880360" y="101590"/>
                </a:cubicBezTo>
                <a:lnTo>
                  <a:pt x="2880360" y="5306070"/>
                </a:lnTo>
                <a:cubicBezTo>
                  <a:pt x="2880360" y="5362176"/>
                  <a:pt x="2834876" y="5407660"/>
                  <a:pt x="2778770" y="5407660"/>
                </a:cubicBezTo>
                <a:lnTo>
                  <a:pt x="101590" y="5407660"/>
                </a:lnTo>
                <a:cubicBezTo>
                  <a:pt x="45484" y="5407660"/>
                  <a:pt x="0" y="5362176"/>
                  <a:pt x="0" y="5306070"/>
                </a:cubicBezTo>
                <a:lnTo>
                  <a:pt x="0" y="101590"/>
                </a:lnTo>
                <a:cubicBezTo>
                  <a:pt x="0" y="45484"/>
                  <a:pt x="45484" y="0"/>
                  <a:pt x="101590" y="0"/>
                </a:cubicBezTo>
                <a:close/>
              </a:path>
            </a:pathLst>
          </a:custGeom>
          <a:solidFill>
            <a:srgbClr val="E59F54">
              <a:alpha val="10196"/>
            </a:srgbClr>
          </a:solidFill>
          <a:ln w="10160">
            <a:solidFill>
              <a:srgbClr val="E59F54">
                <a:alpha val="30196"/>
              </a:srgbClr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508000" y="508000"/>
            <a:ext cx="15341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spc="80" kern="0" dirty="0">
                <a:solidFill>
                  <a:srgbClr val="E59F5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ALGORITHM OVERVIEW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08000" y="914400"/>
            <a:ext cx="15468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Search Algorithm Fundamentals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508000" y="1574800"/>
            <a:ext cx="1016000" cy="50800"/>
          </a:xfrm>
          <a:custGeom>
            <a:avLst/>
            <a:gdLst/>
            <a:ahLst/>
            <a:cxnLst/>
            <a:rect l="l" t="t" r="r" b="b"/>
            <a:pathLst>
              <a:path w="1016000" h="50800">
                <a:moveTo>
                  <a:pt x="0" y="0"/>
                </a:moveTo>
                <a:lnTo>
                  <a:pt x="1016000" y="0"/>
                </a:lnTo>
                <a:lnTo>
                  <a:pt x="10160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E59F54"/>
          </a:solidFill>
          <a:ln/>
        </p:spPr>
      </p:sp>
      <p:sp>
        <p:nvSpPr>
          <p:cNvPr id="6" name="Shape 4"/>
          <p:cNvSpPr/>
          <p:nvPr/>
        </p:nvSpPr>
        <p:spPr>
          <a:xfrm>
            <a:off x="513080" y="1935480"/>
            <a:ext cx="2880360" cy="5407660"/>
          </a:xfrm>
          <a:custGeom>
            <a:avLst/>
            <a:gdLst/>
            <a:ahLst/>
            <a:cxnLst/>
            <a:rect l="l" t="t" r="r" b="b"/>
            <a:pathLst>
              <a:path w="2880360" h="5407660">
                <a:moveTo>
                  <a:pt x="101590" y="0"/>
                </a:moveTo>
                <a:lnTo>
                  <a:pt x="2778770" y="0"/>
                </a:lnTo>
                <a:cubicBezTo>
                  <a:pt x="2834876" y="0"/>
                  <a:pt x="2880360" y="45484"/>
                  <a:pt x="2880360" y="101590"/>
                </a:cubicBezTo>
                <a:lnTo>
                  <a:pt x="2880360" y="5306070"/>
                </a:lnTo>
                <a:cubicBezTo>
                  <a:pt x="2880360" y="5362176"/>
                  <a:pt x="2834876" y="5407660"/>
                  <a:pt x="2778770" y="5407660"/>
                </a:cubicBezTo>
                <a:lnTo>
                  <a:pt x="101590" y="5407660"/>
                </a:lnTo>
                <a:cubicBezTo>
                  <a:pt x="45484" y="5407660"/>
                  <a:pt x="0" y="5362176"/>
                  <a:pt x="0" y="5306070"/>
                </a:cubicBezTo>
                <a:lnTo>
                  <a:pt x="0" y="101590"/>
                </a:lnTo>
                <a:cubicBezTo>
                  <a:pt x="0" y="45484"/>
                  <a:pt x="45484" y="0"/>
                  <a:pt x="101590" y="0"/>
                </a:cubicBezTo>
                <a:close/>
              </a:path>
            </a:pathLst>
          </a:custGeom>
          <a:solidFill>
            <a:srgbClr val="4F6D7A">
              <a:alpha val="10196"/>
            </a:srgbClr>
          </a:solidFill>
          <a:ln w="10160">
            <a:solidFill>
              <a:srgbClr val="4F6D7A">
                <a:alpha val="30196"/>
              </a:srgbClr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721360" y="2143764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4F6D7A"/>
          </a:solidFill>
          <a:ln/>
        </p:spPr>
      </p:sp>
      <p:sp>
        <p:nvSpPr>
          <p:cNvPr id="8" name="Shape 6"/>
          <p:cNvSpPr/>
          <p:nvPr/>
        </p:nvSpPr>
        <p:spPr>
          <a:xfrm>
            <a:off x="899160" y="2321564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15342" y="2580"/>
                </a:moveTo>
                <a:cubicBezTo>
                  <a:pt x="122734" y="-843"/>
                  <a:pt x="131266" y="-843"/>
                  <a:pt x="138658" y="2580"/>
                </a:cubicBezTo>
                <a:lnTo>
                  <a:pt x="247104" y="52685"/>
                </a:lnTo>
                <a:cubicBezTo>
                  <a:pt x="251321" y="54620"/>
                  <a:pt x="254000" y="58837"/>
                  <a:pt x="254000" y="63500"/>
                </a:cubicBezTo>
                <a:cubicBezTo>
                  <a:pt x="254000" y="68163"/>
                  <a:pt x="251321" y="72380"/>
                  <a:pt x="247104" y="74315"/>
                </a:cubicBezTo>
                <a:lnTo>
                  <a:pt x="138658" y="124420"/>
                </a:lnTo>
                <a:cubicBezTo>
                  <a:pt x="131266" y="127843"/>
                  <a:pt x="122734" y="127843"/>
                  <a:pt x="115342" y="124420"/>
                </a:cubicBezTo>
                <a:lnTo>
                  <a:pt x="6896" y="74315"/>
                </a:lnTo>
                <a:cubicBezTo>
                  <a:pt x="2679" y="72330"/>
                  <a:pt x="0" y="68114"/>
                  <a:pt x="0" y="63500"/>
                </a:cubicBezTo>
                <a:cubicBezTo>
                  <a:pt x="0" y="58886"/>
                  <a:pt x="2679" y="54620"/>
                  <a:pt x="6896" y="52685"/>
                </a:cubicBezTo>
                <a:lnTo>
                  <a:pt x="115342" y="2580"/>
                </a:lnTo>
                <a:close/>
                <a:moveTo>
                  <a:pt x="23862" y="108347"/>
                </a:moveTo>
                <a:lnTo>
                  <a:pt x="105370" y="146000"/>
                </a:lnTo>
                <a:cubicBezTo>
                  <a:pt x="119112" y="152350"/>
                  <a:pt x="134938" y="152350"/>
                  <a:pt x="148679" y="146000"/>
                </a:cubicBezTo>
                <a:lnTo>
                  <a:pt x="230188" y="108347"/>
                </a:lnTo>
                <a:lnTo>
                  <a:pt x="247104" y="116185"/>
                </a:lnTo>
                <a:cubicBezTo>
                  <a:pt x="251321" y="118120"/>
                  <a:pt x="254000" y="122337"/>
                  <a:pt x="254000" y="127000"/>
                </a:cubicBezTo>
                <a:cubicBezTo>
                  <a:pt x="254000" y="131663"/>
                  <a:pt x="251321" y="135880"/>
                  <a:pt x="247104" y="137815"/>
                </a:cubicBezTo>
                <a:lnTo>
                  <a:pt x="138658" y="187920"/>
                </a:lnTo>
                <a:cubicBezTo>
                  <a:pt x="131266" y="191343"/>
                  <a:pt x="122734" y="191343"/>
                  <a:pt x="115342" y="187920"/>
                </a:cubicBezTo>
                <a:lnTo>
                  <a:pt x="6896" y="137815"/>
                </a:lnTo>
                <a:cubicBezTo>
                  <a:pt x="2679" y="135830"/>
                  <a:pt x="0" y="131614"/>
                  <a:pt x="0" y="127000"/>
                </a:cubicBezTo>
                <a:cubicBezTo>
                  <a:pt x="0" y="122386"/>
                  <a:pt x="2679" y="118120"/>
                  <a:pt x="6896" y="116185"/>
                </a:cubicBezTo>
                <a:lnTo>
                  <a:pt x="23812" y="108347"/>
                </a:lnTo>
                <a:close/>
                <a:moveTo>
                  <a:pt x="6896" y="179685"/>
                </a:moveTo>
                <a:lnTo>
                  <a:pt x="23812" y="171847"/>
                </a:lnTo>
                <a:lnTo>
                  <a:pt x="105321" y="209500"/>
                </a:lnTo>
                <a:cubicBezTo>
                  <a:pt x="119063" y="215850"/>
                  <a:pt x="134888" y="215850"/>
                  <a:pt x="148630" y="209500"/>
                </a:cubicBezTo>
                <a:lnTo>
                  <a:pt x="230138" y="171847"/>
                </a:lnTo>
                <a:lnTo>
                  <a:pt x="247055" y="179685"/>
                </a:lnTo>
                <a:cubicBezTo>
                  <a:pt x="251271" y="181620"/>
                  <a:pt x="253950" y="185837"/>
                  <a:pt x="253950" y="190500"/>
                </a:cubicBezTo>
                <a:cubicBezTo>
                  <a:pt x="253950" y="195163"/>
                  <a:pt x="251271" y="199380"/>
                  <a:pt x="247055" y="201315"/>
                </a:cubicBezTo>
                <a:lnTo>
                  <a:pt x="138609" y="251420"/>
                </a:lnTo>
                <a:cubicBezTo>
                  <a:pt x="131217" y="254843"/>
                  <a:pt x="122684" y="254843"/>
                  <a:pt x="115292" y="251420"/>
                </a:cubicBezTo>
                <a:lnTo>
                  <a:pt x="6896" y="201315"/>
                </a:lnTo>
                <a:cubicBezTo>
                  <a:pt x="2679" y="199330"/>
                  <a:pt x="0" y="195114"/>
                  <a:pt x="0" y="190500"/>
                </a:cubicBezTo>
                <a:cubicBezTo>
                  <a:pt x="0" y="185886"/>
                  <a:pt x="2679" y="181620"/>
                  <a:pt x="6896" y="179685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9" name="Text 7"/>
          <p:cNvSpPr/>
          <p:nvPr/>
        </p:nvSpPr>
        <p:spPr>
          <a:xfrm>
            <a:off x="721360" y="2905764"/>
            <a:ext cx="2590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BFS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721360" y="3362964"/>
            <a:ext cx="2552700" cy="2908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E59F5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Breadth-First Search</a:t>
            </a:r>
            <a:pPr>
              <a:lnSpc>
                <a:spcPct val="12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explores all nodes at the current depth before moving deeper. Guaranteed to find the shortest path.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721360" y="6421599"/>
            <a:ext cx="7620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Complete: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2947670" y="6421599"/>
            <a:ext cx="3048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4F6D7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Yes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721360" y="6675438"/>
            <a:ext cx="6350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Optimal: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2947670" y="6675438"/>
            <a:ext cx="3048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4F6D7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Yes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721360" y="6929282"/>
            <a:ext cx="4445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Time: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2741771" y="6929282"/>
            <a:ext cx="5207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4F6D7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O(b^d)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3810000" y="2143764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4F6D7A"/>
          </a:solidFill>
          <a:ln/>
        </p:spPr>
      </p:sp>
      <p:sp>
        <p:nvSpPr>
          <p:cNvPr id="18" name="Shape 16"/>
          <p:cNvSpPr/>
          <p:nvPr/>
        </p:nvSpPr>
        <p:spPr>
          <a:xfrm>
            <a:off x="3987800" y="2321564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95250" y="31750"/>
                </a:moveTo>
                <a:cubicBezTo>
                  <a:pt x="95250" y="22969"/>
                  <a:pt x="102344" y="15875"/>
                  <a:pt x="111125" y="15875"/>
                </a:cubicBezTo>
                <a:lnTo>
                  <a:pt x="142875" y="15875"/>
                </a:lnTo>
                <a:cubicBezTo>
                  <a:pt x="151656" y="15875"/>
                  <a:pt x="158750" y="22969"/>
                  <a:pt x="158750" y="31750"/>
                </a:cubicBezTo>
                <a:lnTo>
                  <a:pt x="158750" y="63500"/>
                </a:lnTo>
                <a:cubicBezTo>
                  <a:pt x="158750" y="72281"/>
                  <a:pt x="151656" y="79375"/>
                  <a:pt x="142875" y="79375"/>
                </a:cubicBezTo>
                <a:lnTo>
                  <a:pt x="138906" y="79375"/>
                </a:lnTo>
                <a:lnTo>
                  <a:pt x="138906" y="111125"/>
                </a:lnTo>
                <a:lnTo>
                  <a:pt x="198438" y="111125"/>
                </a:lnTo>
                <a:cubicBezTo>
                  <a:pt x="218182" y="111125"/>
                  <a:pt x="234156" y="127099"/>
                  <a:pt x="234156" y="146844"/>
                </a:cubicBezTo>
                <a:lnTo>
                  <a:pt x="234156" y="174625"/>
                </a:lnTo>
                <a:lnTo>
                  <a:pt x="238125" y="174625"/>
                </a:lnTo>
                <a:cubicBezTo>
                  <a:pt x="246906" y="174625"/>
                  <a:pt x="254000" y="181719"/>
                  <a:pt x="254000" y="190500"/>
                </a:cubicBezTo>
                <a:lnTo>
                  <a:pt x="254000" y="222250"/>
                </a:lnTo>
                <a:cubicBezTo>
                  <a:pt x="254000" y="231031"/>
                  <a:pt x="246906" y="238125"/>
                  <a:pt x="238125" y="238125"/>
                </a:cubicBezTo>
                <a:lnTo>
                  <a:pt x="206375" y="238125"/>
                </a:lnTo>
                <a:cubicBezTo>
                  <a:pt x="197594" y="238125"/>
                  <a:pt x="190500" y="231031"/>
                  <a:pt x="190500" y="222250"/>
                </a:cubicBezTo>
                <a:lnTo>
                  <a:pt x="190500" y="190500"/>
                </a:lnTo>
                <a:cubicBezTo>
                  <a:pt x="190500" y="181719"/>
                  <a:pt x="197594" y="174625"/>
                  <a:pt x="206375" y="174625"/>
                </a:cubicBezTo>
                <a:lnTo>
                  <a:pt x="210344" y="174625"/>
                </a:lnTo>
                <a:lnTo>
                  <a:pt x="210344" y="146844"/>
                </a:lnTo>
                <a:cubicBezTo>
                  <a:pt x="210344" y="140246"/>
                  <a:pt x="205036" y="134938"/>
                  <a:pt x="198438" y="134938"/>
                </a:cubicBezTo>
                <a:lnTo>
                  <a:pt x="138906" y="134938"/>
                </a:lnTo>
                <a:lnTo>
                  <a:pt x="138906" y="174625"/>
                </a:lnTo>
                <a:lnTo>
                  <a:pt x="142875" y="174625"/>
                </a:lnTo>
                <a:cubicBezTo>
                  <a:pt x="151656" y="174625"/>
                  <a:pt x="158750" y="181719"/>
                  <a:pt x="158750" y="190500"/>
                </a:cubicBezTo>
                <a:lnTo>
                  <a:pt x="158750" y="222250"/>
                </a:lnTo>
                <a:cubicBezTo>
                  <a:pt x="158750" y="231031"/>
                  <a:pt x="151656" y="238125"/>
                  <a:pt x="142875" y="238125"/>
                </a:cubicBezTo>
                <a:lnTo>
                  <a:pt x="111125" y="238125"/>
                </a:lnTo>
                <a:cubicBezTo>
                  <a:pt x="102344" y="238125"/>
                  <a:pt x="95250" y="231031"/>
                  <a:pt x="95250" y="222250"/>
                </a:cubicBezTo>
                <a:lnTo>
                  <a:pt x="95250" y="190500"/>
                </a:lnTo>
                <a:cubicBezTo>
                  <a:pt x="95250" y="181719"/>
                  <a:pt x="102344" y="174625"/>
                  <a:pt x="111125" y="174625"/>
                </a:cubicBezTo>
                <a:lnTo>
                  <a:pt x="115094" y="174625"/>
                </a:lnTo>
                <a:lnTo>
                  <a:pt x="115094" y="134938"/>
                </a:lnTo>
                <a:lnTo>
                  <a:pt x="55563" y="134938"/>
                </a:lnTo>
                <a:cubicBezTo>
                  <a:pt x="48964" y="134938"/>
                  <a:pt x="43656" y="140246"/>
                  <a:pt x="43656" y="146844"/>
                </a:cubicBezTo>
                <a:lnTo>
                  <a:pt x="43656" y="174625"/>
                </a:lnTo>
                <a:lnTo>
                  <a:pt x="47625" y="174625"/>
                </a:lnTo>
                <a:cubicBezTo>
                  <a:pt x="56406" y="174625"/>
                  <a:pt x="63500" y="181719"/>
                  <a:pt x="63500" y="190500"/>
                </a:cubicBezTo>
                <a:lnTo>
                  <a:pt x="63500" y="222250"/>
                </a:lnTo>
                <a:cubicBezTo>
                  <a:pt x="63500" y="231031"/>
                  <a:pt x="56406" y="238125"/>
                  <a:pt x="47625" y="238125"/>
                </a:cubicBezTo>
                <a:lnTo>
                  <a:pt x="15875" y="238125"/>
                </a:lnTo>
                <a:cubicBezTo>
                  <a:pt x="7094" y="238125"/>
                  <a:pt x="0" y="231031"/>
                  <a:pt x="0" y="222250"/>
                </a:cubicBezTo>
                <a:lnTo>
                  <a:pt x="0" y="190500"/>
                </a:lnTo>
                <a:cubicBezTo>
                  <a:pt x="0" y="181719"/>
                  <a:pt x="7094" y="174625"/>
                  <a:pt x="15875" y="174625"/>
                </a:cubicBezTo>
                <a:lnTo>
                  <a:pt x="19844" y="174625"/>
                </a:lnTo>
                <a:lnTo>
                  <a:pt x="19844" y="146844"/>
                </a:lnTo>
                <a:cubicBezTo>
                  <a:pt x="19844" y="127099"/>
                  <a:pt x="35818" y="111125"/>
                  <a:pt x="55563" y="111125"/>
                </a:cubicBezTo>
                <a:lnTo>
                  <a:pt x="115094" y="111125"/>
                </a:lnTo>
                <a:lnTo>
                  <a:pt x="115094" y="79375"/>
                </a:lnTo>
                <a:lnTo>
                  <a:pt x="111125" y="79375"/>
                </a:lnTo>
                <a:cubicBezTo>
                  <a:pt x="102344" y="79375"/>
                  <a:pt x="95250" y="72281"/>
                  <a:pt x="95250" y="63500"/>
                </a:cubicBezTo>
                <a:lnTo>
                  <a:pt x="95250" y="31750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9" name="Text 17"/>
          <p:cNvSpPr/>
          <p:nvPr/>
        </p:nvSpPr>
        <p:spPr>
          <a:xfrm>
            <a:off x="3810000" y="2905764"/>
            <a:ext cx="2590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DFS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3810000" y="3362964"/>
            <a:ext cx="2552700" cy="2908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E59F5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Depth-First Search</a:t>
            </a:r>
            <a:pPr>
              <a:lnSpc>
                <a:spcPct val="12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explores as far as possible along each branch before backing up. Memory efficient but may not find optimal path.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3810000" y="6421599"/>
            <a:ext cx="7620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Complete: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6075839" y="6421599"/>
            <a:ext cx="2667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4F6D7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3810000" y="6675438"/>
            <a:ext cx="6350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Optimal: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6075839" y="6675438"/>
            <a:ext cx="2667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4F6D7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3810000" y="6929282"/>
            <a:ext cx="4445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Time: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5787073" y="6929282"/>
            <a:ext cx="5588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4F6D7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O(b^m)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898640" y="2143764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E59F54"/>
          </a:solidFill>
          <a:ln/>
        </p:spPr>
      </p:sp>
      <p:sp>
        <p:nvSpPr>
          <p:cNvPr id="28" name="Shape 26"/>
          <p:cNvSpPr/>
          <p:nvPr/>
        </p:nvSpPr>
        <p:spPr>
          <a:xfrm>
            <a:off x="7060565" y="2321564"/>
            <a:ext cx="285750" cy="254000"/>
          </a:xfrm>
          <a:custGeom>
            <a:avLst/>
            <a:gdLst/>
            <a:ahLst/>
            <a:cxnLst/>
            <a:rect l="l" t="t" r="r" b="b"/>
            <a:pathLst>
              <a:path w="285750" h="254000">
                <a:moveTo>
                  <a:pt x="153541" y="-9376"/>
                </a:moveTo>
                <a:cubicBezTo>
                  <a:pt x="151507" y="-13345"/>
                  <a:pt x="147389" y="-15875"/>
                  <a:pt x="142925" y="-15875"/>
                </a:cubicBezTo>
                <a:cubicBezTo>
                  <a:pt x="138460" y="-15875"/>
                  <a:pt x="134342" y="-13345"/>
                  <a:pt x="132308" y="-9376"/>
                </a:cubicBezTo>
                <a:lnTo>
                  <a:pt x="95796" y="62161"/>
                </a:lnTo>
                <a:lnTo>
                  <a:pt x="16470" y="74761"/>
                </a:lnTo>
                <a:cubicBezTo>
                  <a:pt x="12055" y="75456"/>
                  <a:pt x="8384" y="78581"/>
                  <a:pt x="6995" y="82848"/>
                </a:cubicBezTo>
                <a:cubicBezTo>
                  <a:pt x="5606" y="87114"/>
                  <a:pt x="6747" y="91777"/>
                  <a:pt x="9872" y="94952"/>
                </a:cubicBezTo>
                <a:lnTo>
                  <a:pt x="66625" y="151755"/>
                </a:lnTo>
                <a:lnTo>
                  <a:pt x="54124" y="231080"/>
                </a:lnTo>
                <a:cubicBezTo>
                  <a:pt x="53429" y="235496"/>
                  <a:pt x="55265" y="239961"/>
                  <a:pt x="58886" y="242590"/>
                </a:cubicBezTo>
                <a:cubicBezTo>
                  <a:pt x="62508" y="245219"/>
                  <a:pt x="67270" y="245616"/>
                  <a:pt x="71289" y="243582"/>
                </a:cubicBezTo>
                <a:lnTo>
                  <a:pt x="142925" y="207169"/>
                </a:lnTo>
                <a:lnTo>
                  <a:pt x="214511" y="243582"/>
                </a:lnTo>
                <a:cubicBezTo>
                  <a:pt x="218480" y="245616"/>
                  <a:pt x="223292" y="245219"/>
                  <a:pt x="226913" y="242590"/>
                </a:cubicBezTo>
                <a:cubicBezTo>
                  <a:pt x="230535" y="239961"/>
                  <a:pt x="232370" y="235545"/>
                  <a:pt x="231676" y="231080"/>
                </a:cubicBezTo>
                <a:lnTo>
                  <a:pt x="219125" y="151755"/>
                </a:lnTo>
                <a:lnTo>
                  <a:pt x="275878" y="94952"/>
                </a:lnTo>
                <a:cubicBezTo>
                  <a:pt x="279053" y="91777"/>
                  <a:pt x="280144" y="87114"/>
                  <a:pt x="278755" y="82848"/>
                </a:cubicBezTo>
                <a:cubicBezTo>
                  <a:pt x="277366" y="78581"/>
                  <a:pt x="273745" y="75456"/>
                  <a:pt x="269280" y="74761"/>
                </a:cubicBezTo>
                <a:lnTo>
                  <a:pt x="190004" y="62161"/>
                </a:lnTo>
                <a:lnTo>
                  <a:pt x="153541" y="-9376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9" name="Text 27"/>
          <p:cNvSpPr/>
          <p:nvPr/>
        </p:nvSpPr>
        <p:spPr>
          <a:xfrm>
            <a:off x="6898640" y="2905764"/>
            <a:ext cx="2590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A*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6898640" y="3362964"/>
            <a:ext cx="2552700" cy="2908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E59F5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A* Search</a:t>
            </a:r>
            <a:pPr>
              <a:lnSpc>
                <a:spcPct val="12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uses heuristic guidance to find optimal paths efficiently. Combines actual cost with estimated remaining cost.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6898640" y="6421599"/>
            <a:ext cx="7620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Complete: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9124950" y="6421599"/>
            <a:ext cx="3048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E59F5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Yes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898640" y="6675438"/>
            <a:ext cx="6350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Optimal: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9124950" y="6675438"/>
            <a:ext cx="3048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E59F5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Yes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6898640" y="6929282"/>
            <a:ext cx="6985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Heuristic: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8634889" y="6929282"/>
            <a:ext cx="8001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E59F5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Admissible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9779000" y="1935480"/>
            <a:ext cx="2880360" cy="5407660"/>
          </a:xfrm>
          <a:custGeom>
            <a:avLst/>
            <a:gdLst/>
            <a:ahLst/>
            <a:cxnLst/>
            <a:rect l="l" t="t" r="r" b="b"/>
            <a:pathLst>
              <a:path w="2880360" h="5407660">
                <a:moveTo>
                  <a:pt x="101590" y="0"/>
                </a:moveTo>
                <a:lnTo>
                  <a:pt x="2778770" y="0"/>
                </a:lnTo>
                <a:cubicBezTo>
                  <a:pt x="2834876" y="0"/>
                  <a:pt x="2880360" y="45484"/>
                  <a:pt x="2880360" y="101590"/>
                </a:cubicBezTo>
                <a:lnTo>
                  <a:pt x="2880360" y="5306070"/>
                </a:lnTo>
                <a:cubicBezTo>
                  <a:pt x="2880360" y="5362176"/>
                  <a:pt x="2834876" y="5407660"/>
                  <a:pt x="2778770" y="5407660"/>
                </a:cubicBezTo>
                <a:lnTo>
                  <a:pt x="101590" y="5407660"/>
                </a:lnTo>
                <a:cubicBezTo>
                  <a:pt x="45484" y="5407660"/>
                  <a:pt x="0" y="5362176"/>
                  <a:pt x="0" y="5306070"/>
                </a:cubicBezTo>
                <a:lnTo>
                  <a:pt x="0" y="101590"/>
                </a:lnTo>
                <a:cubicBezTo>
                  <a:pt x="0" y="45484"/>
                  <a:pt x="45484" y="0"/>
                  <a:pt x="101590" y="0"/>
                </a:cubicBezTo>
                <a:close/>
              </a:path>
            </a:pathLst>
          </a:custGeom>
          <a:solidFill>
            <a:srgbClr val="4F6D7A">
              <a:alpha val="10196"/>
            </a:srgbClr>
          </a:solidFill>
          <a:ln w="10160">
            <a:solidFill>
              <a:srgbClr val="4F6D7A">
                <a:alpha val="30196"/>
              </a:srgbClr>
            </a:solidFill>
            <a:prstDash val="solid"/>
          </a:ln>
        </p:spPr>
      </p:sp>
      <p:sp>
        <p:nvSpPr>
          <p:cNvPr id="38" name="Shape 36"/>
          <p:cNvSpPr/>
          <p:nvPr/>
        </p:nvSpPr>
        <p:spPr>
          <a:xfrm>
            <a:off x="9987280" y="2143764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4F6D7A"/>
          </a:solidFill>
          <a:ln/>
        </p:spPr>
      </p:sp>
      <p:sp>
        <p:nvSpPr>
          <p:cNvPr id="39" name="Shape 37"/>
          <p:cNvSpPr/>
          <p:nvPr/>
        </p:nvSpPr>
        <p:spPr>
          <a:xfrm>
            <a:off x="10165080" y="2321564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222250" y="127000"/>
                </a:moveTo>
                <a:cubicBezTo>
                  <a:pt x="222250" y="74430"/>
                  <a:pt x="179570" y="31750"/>
                  <a:pt x="127000" y="31750"/>
                </a:cubicBezTo>
                <a:cubicBezTo>
                  <a:pt x="74430" y="31750"/>
                  <a:pt x="31750" y="74430"/>
                  <a:pt x="31750" y="127000"/>
                </a:cubicBezTo>
                <a:cubicBezTo>
                  <a:pt x="31750" y="179570"/>
                  <a:pt x="74430" y="222250"/>
                  <a:pt x="127000" y="222250"/>
                </a:cubicBezTo>
                <a:cubicBezTo>
                  <a:pt x="179570" y="222250"/>
                  <a:pt x="222250" y="179570"/>
                  <a:pt x="222250" y="127000"/>
                </a:cubicBezTo>
                <a:close/>
                <a:moveTo>
                  <a:pt x="0" y="127000"/>
                </a:moveTo>
                <a:cubicBezTo>
                  <a:pt x="0" y="56907"/>
                  <a:pt x="56907" y="0"/>
                  <a:pt x="127000" y="0"/>
                </a:cubicBezTo>
                <a:cubicBezTo>
                  <a:pt x="197093" y="0"/>
                  <a:pt x="254000" y="56907"/>
                  <a:pt x="254000" y="127000"/>
                </a:cubicBezTo>
                <a:cubicBezTo>
                  <a:pt x="254000" y="197093"/>
                  <a:pt x="197093" y="254000"/>
                  <a:pt x="127000" y="254000"/>
                </a:cubicBezTo>
                <a:cubicBezTo>
                  <a:pt x="56907" y="254000"/>
                  <a:pt x="0" y="197093"/>
                  <a:pt x="0" y="127000"/>
                </a:cubicBezTo>
                <a:close/>
                <a:moveTo>
                  <a:pt x="127000" y="166688"/>
                </a:moveTo>
                <a:cubicBezTo>
                  <a:pt x="148904" y="166688"/>
                  <a:pt x="166688" y="148904"/>
                  <a:pt x="166688" y="127000"/>
                </a:cubicBezTo>
                <a:cubicBezTo>
                  <a:pt x="166688" y="105096"/>
                  <a:pt x="148904" y="87313"/>
                  <a:pt x="127000" y="87313"/>
                </a:cubicBezTo>
                <a:cubicBezTo>
                  <a:pt x="105096" y="87313"/>
                  <a:pt x="87313" y="105096"/>
                  <a:pt x="87313" y="127000"/>
                </a:cubicBezTo>
                <a:cubicBezTo>
                  <a:pt x="87313" y="148904"/>
                  <a:pt x="105096" y="166688"/>
                  <a:pt x="127000" y="166688"/>
                </a:cubicBezTo>
                <a:close/>
                <a:moveTo>
                  <a:pt x="127000" y="55563"/>
                </a:moveTo>
                <a:cubicBezTo>
                  <a:pt x="166427" y="55563"/>
                  <a:pt x="198438" y="87573"/>
                  <a:pt x="198438" y="127000"/>
                </a:cubicBezTo>
                <a:cubicBezTo>
                  <a:pt x="198438" y="166427"/>
                  <a:pt x="166427" y="198438"/>
                  <a:pt x="127000" y="198438"/>
                </a:cubicBezTo>
                <a:cubicBezTo>
                  <a:pt x="87573" y="198438"/>
                  <a:pt x="55563" y="166427"/>
                  <a:pt x="55563" y="127000"/>
                </a:cubicBezTo>
                <a:cubicBezTo>
                  <a:pt x="55563" y="87573"/>
                  <a:pt x="87573" y="55563"/>
                  <a:pt x="127000" y="55563"/>
                </a:cubicBezTo>
                <a:close/>
                <a:moveTo>
                  <a:pt x="111125" y="127000"/>
                </a:moveTo>
                <a:cubicBezTo>
                  <a:pt x="111125" y="118238"/>
                  <a:pt x="118238" y="111125"/>
                  <a:pt x="127000" y="111125"/>
                </a:cubicBezTo>
                <a:cubicBezTo>
                  <a:pt x="135762" y="111125"/>
                  <a:pt x="142875" y="118238"/>
                  <a:pt x="142875" y="127000"/>
                </a:cubicBezTo>
                <a:cubicBezTo>
                  <a:pt x="142875" y="135762"/>
                  <a:pt x="135762" y="142875"/>
                  <a:pt x="127000" y="142875"/>
                </a:cubicBezTo>
                <a:cubicBezTo>
                  <a:pt x="118238" y="142875"/>
                  <a:pt x="111125" y="135762"/>
                  <a:pt x="111125" y="12700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0" name="Text 38"/>
          <p:cNvSpPr/>
          <p:nvPr/>
        </p:nvSpPr>
        <p:spPr>
          <a:xfrm>
            <a:off x="9987280" y="2905764"/>
            <a:ext cx="2590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Greedy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9987280" y="3362964"/>
            <a:ext cx="2552700" cy="2908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E59F5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Greedy Search</a:t>
            </a:r>
            <a:pPr>
              <a:lnSpc>
                <a:spcPct val="12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selects paths based solely on heuristic estimates, without considering path cost. Fast but not guaranteed optimal.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9987280" y="6421599"/>
            <a:ext cx="7620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Complete: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12253119" y="6421599"/>
            <a:ext cx="2667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4F6D7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9987280" y="6675438"/>
            <a:ext cx="6350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Optimal: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12253119" y="6675438"/>
            <a:ext cx="2667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4F6D7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9987280" y="6929282"/>
            <a:ext cx="7620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Heuristic: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11724807" y="6929282"/>
            <a:ext cx="800092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4F6D7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Admissible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13075920" y="2143764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4F6D7A"/>
          </a:solidFill>
          <a:ln/>
        </p:spPr>
      </p:sp>
      <p:sp>
        <p:nvSpPr>
          <p:cNvPr id="49" name="Shape 47"/>
          <p:cNvSpPr/>
          <p:nvPr/>
        </p:nvSpPr>
        <p:spPr>
          <a:xfrm>
            <a:off x="13253720" y="2321564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11125" y="0"/>
                </a:moveTo>
                <a:cubicBezTo>
                  <a:pt x="128637" y="0"/>
                  <a:pt x="142875" y="10666"/>
                  <a:pt x="142875" y="23812"/>
                </a:cubicBezTo>
                <a:cubicBezTo>
                  <a:pt x="142875" y="28972"/>
                  <a:pt x="140692" y="33734"/>
                  <a:pt x="136922" y="37654"/>
                </a:cubicBezTo>
                <a:cubicBezTo>
                  <a:pt x="133648" y="41077"/>
                  <a:pt x="130969" y="45244"/>
                  <a:pt x="130969" y="50006"/>
                </a:cubicBezTo>
                <a:cubicBezTo>
                  <a:pt x="130969" y="57448"/>
                  <a:pt x="137021" y="63500"/>
                  <a:pt x="144463" y="63500"/>
                </a:cubicBezTo>
                <a:lnTo>
                  <a:pt x="166688" y="63500"/>
                </a:lnTo>
                <a:cubicBezTo>
                  <a:pt x="179834" y="63500"/>
                  <a:pt x="190500" y="74166"/>
                  <a:pt x="190500" y="87313"/>
                </a:cubicBezTo>
                <a:lnTo>
                  <a:pt x="190500" y="109538"/>
                </a:lnTo>
                <a:cubicBezTo>
                  <a:pt x="190500" y="116979"/>
                  <a:pt x="196552" y="123031"/>
                  <a:pt x="203994" y="123031"/>
                </a:cubicBezTo>
                <a:cubicBezTo>
                  <a:pt x="208707" y="123031"/>
                  <a:pt x="212923" y="120352"/>
                  <a:pt x="216346" y="117078"/>
                </a:cubicBezTo>
                <a:cubicBezTo>
                  <a:pt x="220266" y="113357"/>
                  <a:pt x="225028" y="111125"/>
                  <a:pt x="230188" y="111125"/>
                </a:cubicBezTo>
                <a:cubicBezTo>
                  <a:pt x="243334" y="111125"/>
                  <a:pt x="254000" y="125363"/>
                  <a:pt x="254000" y="142875"/>
                </a:cubicBezTo>
                <a:cubicBezTo>
                  <a:pt x="254000" y="160387"/>
                  <a:pt x="243334" y="174625"/>
                  <a:pt x="230188" y="174625"/>
                </a:cubicBezTo>
                <a:cubicBezTo>
                  <a:pt x="225028" y="174625"/>
                  <a:pt x="220216" y="172442"/>
                  <a:pt x="216346" y="168672"/>
                </a:cubicBezTo>
                <a:cubicBezTo>
                  <a:pt x="212923" y="165398"/>
                  <a:pt x="208756" y="162719"/>
                  <a:pt x="203994" y="162719"/>
                </a:cubicBezTo>
                <a:cubicBezTo>
                  <a:pt x="196552" y="162719"/>
                  <a:pt x="190500" y="168771"/>
                  <a:pt x="190500" y="176213"/>
                </a:cubicBezTo>
                <a:lnTo>
                  <a:pt x="190500" y="230188"/>
                </a:lnTo>
                <a:cubicBezTo>
                  <a:pt x="190500" y="243334"/>
                  <a:pt x="179834" y="254000"/>
                  <a:pt x="166688" y="254000"/>
                </a:cubicBezTo>
                <a:lnTo>
                  <a:pt x="138509" y="254000"/>
                </a:lnTo>
                <a:cubicBezTo>
                  <a:pt x="132159" y="254000"/>
                  <a:pt x="127000" y="248841"/>
                  <a:pt x="127000" y="242491"/>
                </a:cubicBezTo>
                <a:cubicBezTo>
                  <a:pt x="127000" y="237927"/>
                  <a:pt x="129877" y="233908"/>
                  <a:pt x="133548" y="231180"/>
                </a:cubicBezTo>
                <a:cubicBezTo>
                  <a:pt x="139303" y="226864"/>
                  <a:pt x="142875" y="220911"/>
                  <a:pt x="142875" y="214313"/>
                </a:cubicBezTo>
                <a:cubicBezTo>
                  <a:pt x="142875" y="201166"/>
                  <a:pt x="128637" y="190500"/>
                  <a:pt x="111125" y="190500"/>
                </a:cubicBezTo>
                <a:cubicBezTo>
                  <a:pt x="93613" y="190500"/>
                  <a:pt x="79375" y="201166"/>
                  <a:pt x="79375" y="214313"/>
                </a:cubicBezTo>
                <a:cubicBezTo>
                  <a:pt x="79375" y="220911"/>
                  <a:pt x="82947" y="226864"/>
                  <a:pt x="88702" y="231180"/>
                </a:cubicBezTo>
                <a:cubicBezTo>
                  <a:pt x="92373" y="233908"/>
                  <a:pt x="95250" y="237877"/>
                  <a:pt x="95250" y="242491"/>
                </a:cubicBezTo>
                <a:cubicBezTo>
                  <a:pt x="95250" y="248841"/>
                  <a:pt x="90091" y="254000"/>
                  <a:pt x="83741" y="254000"/>
                </a:cubicBezTo>
                <a:lnTo>
                  <a:pt x="23812" y="254000"/>
                </a:lnTo>
                <a:cubicBezTo>
                  <a:pt x="10666" y="254000"/>
                  <a:pt x="0" y="243334"/>
                  <a:pt x="0" y="230188"/>
                </a:cubicBezTo>
                <a:lnTo>
                  <a:pt x="0" y="170259"/>
                </a:lnTo>
                <a:cubicBezTo>
                  <a:pt x="0" y="163909"/>
                  <a:pt x="5159" y="158750"/>
                  <a:pt x="11509" y="158750"/>
                </a:cubicBezTo>
                <a:cubicBezTo>
                  <a:pt x="16073" y="158750"/>
                  <a:pt x="20092" y="161627"/>
                  <a:pt x="22820" y="165298"/>
                </a:cubicBezTo>
                <a:cubicBezTo>
                  <a:pt x="27136" y="171053"/>
                  <a:pt x="33089" y="174625"/>
                  <a:pt x="39688" y="174625"/>
                </a:cubicBezTo>
                <a:cubicBezTo>
                  <a:pt x="52834" y="174625"/>
                  <a:pt x="63500" y="160387"/>
                  <a:pt x="63500" y="142875"/>
                </a:cubicBezTo>
                <a:cubicBezTo>
                  <a:pt x="63500" y="125363"/>
                  <a:pt x="52834" y="111125"/>
                  <a:pt x="39688" y="111125"/>
                </a:cubicBezTo>
                <a:cubicBezTo>
                  <a:pt x="33089" y="111125"/>
                  <a:pt x="27136" y="114697"/>
                  <a:pt x="22820" y="120452"/>
                </a:cubicBezTo>
                <a:cubicBezTo>
                  <a:pt x="20092" y="124123"/>
                  <a:pt x="16123" y="127000"/>
                  <a:pt x="11509" y="127000"/>
                </a:cubicBezTo>
                <a:cubicBezTo>
                  <a:pt x="5159" y="127000"/>
                  <a:pt x="0" y="121841"/>
                  <a:pt x="0" y="115491"/>
                </a:cubicBezTo>
                <a:lnTo>
                  <a:pt x="0" y="87313"/>
                </a:lnTo>
                <a:cubicBezTo>
                  <a:pt x="0" y="74166"/>
                  <a:pt x="10666" y="63500"/>
                  <a:pt x="23812" y="63500"/>
                </a:cubicBezTo>
                <a:lnTo>
                  <a:pt x="77788" y="63500"/>
                </a:lnTo>
                <a:cubicBezTo>
                  <a:pt x="85229" y="63500"/>
                  <a:pt x="91281" y="57448"/>
                  <a:pt x="91281" y="50006"/>
                </a:cubicBezTo>
                <a:cubicBezTo>
                  <a:pt x="91281" y="45293"/>
                  <a:pt x="88602" y="41077"/>
                  <a:pt x="85328" y="37654"/>
                </a:cubicBezTo>
                <a:cubicBezTo>
                  <a:pt x="81607" y="33734"/>
                  <a:pt x="79375" y="28972"/>
                  <a:pt x="79375" y="23813"/>
                </a:cubicBezTo>
                <a:cubicBezTo>
                  <a:pt x="79375" y="10666"/>
                  <a:pt x="93613" y="0"/>
                  <a:pt x="111125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50" name="Text 48"/>
          <p:cNvSpPr/>
          <p:nvPr/>
        </p:nvSpPr>
        <p:spPr>
          <a:xfrm>
            <a:off x="13075920" y="2905764"/>
            <a:ext cx="2590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CSP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13075920" y="3362964"/>
            <a:ext cx="2552700" cy="2908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E59F5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Constraint Satisfaction</a:t>
            </a:r>
            <a:pPr>
              <a:lnSpc>
                <a:spcPct val="12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treats the problem as a set of variables with constraints, using backtracking and constraint propagation.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13075920" y="6421599"/>
            <a:ext cx="7620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Approach: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14898529" y="6421599"/>
            <a:ext cx="7112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4F6D7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Backtrack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13075920" y="6675438"/>
            <a:ext cx="9017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Propagation: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14993144" y="6675438"/>
            <a:ext cx="619125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4F6D7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DFS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13075920" y="6929282"/>
            <a:ext cx="6350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Optimal: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14993144" y="6929282"/>
            <a:ext cx="6223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4F6D7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Variable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513080" y="7604759"/>
            <a:ext cx="15224760" cy="1026160"/>
          </a:xfrm>
          <a:custGeom>
            <a:avLst/>
            <a:gdLst/>
            <a:ahLst/>
            <a:cxnLst/>
            <a:rect l="l" t="t" r="r" b="b"/>
            <a:pathLst>
              <a:path w="15224760" h="1026160">
                <a:moveTo>
                  <a:pt x="101600" y="0"/>
                </a:moveTo>
                <a:lnTo>
                  <a:pt x="15123160" y="0"/>
                </a:lnTo>
                <a:cubicBezTo>
                  <a:pt x="15179272" y="0"/>
                  <a:pt x="15224760" y="45488"/>
                  <a:pt x="15224760" y="101600"/>
                </a:cubicBezTo>
                <a:lnTo>
                  <a:pt x="15224760" y="924560"/>
                </a:lnTo>
                <a:cubicBezTo>
                  <a:pt x="15224760" y="980672"/>
                  <a:pt x="15179272" y="1026160"/>
                  <a:pt x="15123160" y="1026160"/>
                </a:cubicBezTo>
                <a:lnTo>
                  <a:pt x="101600" y="1026160"/>
                </a:lnTo>
                <a:cubicBezTo>
                  <a:pt x="45488" y="1026160"/>
                  <a:pt x="0" y="980672"/>
                  <a:pt x="0" y="92456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E59F54">
              <a:alpha val="10196"/>
            </a:srgbClr>
          </a:solidFill>
          <a:ln w="10160">
            <a:solidFill>
              <a:srgbClr val="E59F54">
                <a:alpha val="30196"/>
              </a:srgbClr>
            </a:solidFill>
            <a:prstDash val="solid"/>
          </a:ln>
        </p:spPr>
      </p:sp>
      <p:sp>
        <p:nvSpPr>
          <p:cNvPr id="59" name="Shape 57"/>
          <p:cNvSpPr/>
          <p:nvPr/>
        </p:nvSpPr>
        <p:spPr>
          <a:xfrm>
            <a:off x="784860" y="7813042"/>
            <a:ext cx="190500" cy="254000"/>
          </a:xfrm>
          <a:custGeom>
            <a:avLst/>
            <a:gdLst/>
            <a:ahLst/>
            <a:cxnLst/>
            <a:rect l="l" t="t" r="r" b="b"/>
            <a:pathLst>
              <a:path w="190500" h="254000">
                <a:moveTo>
                  <a:pt x="145306" y="190500"/>
                </a:moveTo>
                <a:cubicBezTo>
                  <a:pt x="148927" y="179437"/>
                  <a:pt x="156170" y="169416"/>
                  <a:pt x="164356" y="160784"/>
                </a:cubicBezTo>
                <a:cubicBezTo>
                  <a:pt x="180578" y="143718"/>
                  <a:pt x="190500" y="120650"/>
                  <a:pt x="190500" y="95250"/>
                </a:cubicBezTo>
                <a:cubicBezTo>
                  <a:pt x="190500" y="42664"/>
                  <a:pt x="147836" y="0"/>
                  <a:pt x="95250" y="0"/>
                </a:cubicBezTo>
                <a:cubicBezTo>
                  <a:pt x="42664" y="0"/>
                  <a:pt x="0" y="42664"/>
                  <a:pt x="0" y="95250"/>
                </a:cubicBezTo>
                <a:cubicBezTo>
                  <a:pt x="0" y="120650"/>
                  <a:pt x="9922" y="143718"/>
                  <a:pt x="26144" y="160784"/>
                </a:cubicBezTo>
                <a:cubicBezTo>
                  <a:pt x="34330" y="169416"/>
                  <a:pt x="41622" y="179437"/>
                  <a:pt x="45194" y="190500"/>
                </a:cubicBezTo>
                <a:lnTo>
                  <a:pt x="145256" y="190500"/>
                </a:lnTo>
                <a:close/>
                <a:moveTo>
                  <a:pt x="142875" y="214313"/>
                </a:moveTo>
                <a:lnTo>
                  <a:pt x="47625" y="214313"/>
                </a:lnTo>
                <a:lnTo>
                  <a:pt x="47625" y="222250"/>
                </a:lnTo>
                <a:cubicBezTo>
                  <a:pt x="47625" y="244177"/>
                  <a:pt x="65385" y="261937"/>
                  <a:pt x="87313" y="261937"/>
                </a:cubicBezTo>
                <a:lnTo>
                  <a:pt x="103188" y="261937"/>
                </a:lnTo>
                <a:cubicBezTo>
                  <a:pt x="125115" y="261937"/>
                  <a:pt x="142875" y="244177"/>
                  <a:pt x="142875" y="222250"/>
                </a:cubicBezTo>
                <a:lnTo>
                  <a:pt x="142875" y="214313"/>
                </a:lnTo>
                <a:close/>
                <a:moveTo>
                  <a:pt x="91281" y="55563"/>
                </a:moveTo>
                <a:cubicBezTo>
                  <a:pt x="71537" y="55563"/>
                  <a:pt x="55563" y="71537"/>
                  <a:pt x="55563" y="91281"/>
                </a:cubicBezTo>
                <a:cubicBezTo>
                  <a:pt x="55563" y="97879"/>
                  <a:pt x="50254" y="103188"/>
                  <a:pt x="43656" y="103188"/>
                </a:cubicBezTo>
                <a:cubicBezTo>
                  <a:pt x="37058" y="103188"/>
                  <a:pt x="31750" y="97879"/>
                  <a:pt x="31750" y="91281"/>
                </a:cubicBezTo>
                <a:cubicBezTo>
                  <a:pt x="31750" y="58390"/>
                  <a:pt x="58390" y="31750"/>
                  <a:pt x="91281" y="31750"/>
                </a:cubicBezTo>
                <a:cubicBezTo>
                  <a:pt x="97879" y="31750"/>
                  <a:pt x="103188" y="37058"/>
                  <a:pt x="103188" y="43656"/>
                </a:cubicBezTo>
                <a:cubicBezTo>
                  <a:pt x="103188" y="50254"/>
                  <a:pt x="97879" y="55563"/>
                  <a:pt x="91281" y="55563"/>
                </a:cubicBezTo>
                <a:close/>
              </a:path>
            </a:pathLst>
          </a:custGeom>
          <a:solidFill>
            <a:srgbClr val="E59F54"/>
          </a:solidFill>
          <a:ln/>
        </p:spPr>
      </p:sp>
      <p:sp>
        <p:nvSpPr>
          <p:cNvPr id="60" name="Text 58"/>
          <p:cNvSpPr/>
          <p:nvPr/>
        </p:nvSpPr>
        <p:spPr>
          <a:xfrm>
            <a:off x="1191260" y="7813042"/>
            <a:ext cx="144399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Algorithm Selection:</a:t>
            </a:r>
            <a:pPr>
              <a:lnSpc>
                <a:spcPct val="130000"/>
              </a:lnSpc>
            </a:pPr>
            <a:r>
              <a:rPr lang="en-US" sz="16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Each algorithm offers different trade-offs. BFS guarantees optimality but explores many states. DFS uses less memory but may miss the optimal path. A* combines the best of both using heuristics. Greedy is fast but may sacrifice optimality. CSP provides a structured constraint-based approach.</a:t>
            </a:r>
            <a:endParaRPr lang="en-US" sz="1600" dirty="0"/>
          </a:p>
        </p:txBody>
      </p:sp>
      <p:sp>
        <p:nvSpPr>
          <p:cNvPr id="61" name="Text 59"/>
          <p:cNvSpPr/>
          <p:nvPr/>
        </p:nvSpPr>
        <p:spPr>
          <a:xfrm>
            <a:off x="7025640" y="7056282"/>
            <a:ext cx="6985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endParaRPr lang="en-US" sz="1600" dirty="0"/>
          </a:p>
        </p:txBody>
      </p:sp>
      <p:sp>
        <p:nvSpPr>
          <p:cNvPr id="62" name="Shape 60"/>
          <p:cNvSpPr/>
          <p:nvPr/>
        </p:nvSpPr>
        <p:spPr>
          <a:xfrm>
            <a:off x="3810000" y="2143764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E59F54"/>
          </a:solidFill>
          <a:ln/>
        </p:spPr>
      </p:sp>
      <p:sp>
        <p:nvSpPr>
          <p:cNvPr id="63" name="Shape 61"/>
          <p:cNvSpPr/>
          <p:nvPr/>
        </p:nvSpPr>
        <p:spPr>
          <a:xfrm>
            <a:off x="3971925" y="2321564"/>
            <a:ext cx="285750" cy="254000"/>
          </a:xfrm>
          <a:custGeom>
            <a:avLst/>
            <a:gdLst/>
            <a:ahLst/>
            <a:cxnLst/>
            <a:rect l="l" t="t" r="r" b="b"/>
            <a:pathLst>
              <a:path w="285750" h="254000">
                <a:moveTo>
                  <a:pt x="153541" y="-9376"/>
                </a:moveTo>
                <a:cubicBezTo>
                  <a:pt x="151507" y="-13345"/>
                  <a:pt x="147389" y="-15875"/>
                  <a:pt x="142925" y="-15875"/>
                </a:cubicBezTo>
                <a:cubicBezTo>
                  <a:pt x="138460" y="-15875"/>
                  <a:pt x="134342" y="-13345"/>
                  <a:pt x="132308" y="-9376"/>
                </a:cubicBezTo>
                <a:lnTo>
                  <a:pt x="95796" y="62161"/>
                </a:lnTo>
                <a:lnTo>
                  <a:pt x="16470" y="74761"/>
                </a:lnTo>
                <a:cubicBezTo>
                  <a:pt x="12055" y="75456"/>
                  <a:pt x="8384" y="78581"/>
                  <a:pt x="6995" y="82848"/>
                </a:cubicBezTo>
                <a:cubicBezTo>
                  <a:pt x="5606" y="87114"/>
                  <a:pt x="6747" y="91777"/>
                  <a:pt x="9872" y="94952"/>
                </a:cubicBezTo>
                <a:lnTo>
                  <a:pt x="66625" y="151755"/>
                </a:lnTo>
                <a:lnTo>
                  <a:pt x="54124" y="231080"/>
                </a:lnTo>
                <a:cubicBezTo>
                  <a:pt x="53429" y="235496"/>
                  <a:pt x="55265" y="239961"/>
                  <a:pt x="58886" y="242590"/>
                </a:cubicBezTo>
                <a:cubicBezTo>
                  <a:pt x="62508" y="245219"/>
                  <a:pt x="67270" y="245616"/>
                  <a:pt x="71289" y="243582"/>
                </a:cubicBezTo>
                <a:lnTo>
                  <a:pt x="142925" y="207169"/>
                </a:lnTo>
                <a:lnTo>
                  <a:pt x="214511" y="243582"/>
                </a:lnTo>
                <a:cubicBezTo>
                  <a:pt x="218480" y="245616"/>
                  <a:pt x="223292" y="245219"/>
                  <a:pt x="226913" y="242590"/>
                </a:cubicBezTo>
                <a:cubicBezTo>
                  <a:pt x="230535" y="239961"/>
                  <a:pt x="232370" y="235545"/>
                  <a:pt x="231676" y="231080"/>
                </a:cubicBezTo>
                <a:lnTo>
                  <a:pt x="219125" y="151755"/>
                </a:lnTo>
                <a:lnTo>
                  <a:pt x="275878" y="94952"/>
                </a:lnTo>
                <a:cubicBezTo>
                  <a:pt x="279053" y="91777"/>
                  <a:pt x="280144" y="87114"/>
                  <a:pt x="278755" y="82848"/>
                </a:cubicBezTo>
                <a:cubicBezTo>
                  <a:pt x="277366" y="78581"/>
                  <a:pt x="273745" y="75456"/>
                  <a:pt x="269280" y="74761"/>
                </a:cubicBezTo>
                <a:lnTo>
                  <a:pt x="190004" y="62161"/>
                </a:lnTo>
                <a:lnTo>
                  <a:pt x="153541" y="-9376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64" name="Shape 62"/>
          <p:cNvSpPr/>
          <p:nvPr/>
        </p:nvSpPr>
        <p:spPr>
          <a:xfrm>
            <a:off x="6898640" y="2143764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4F6D7A"/>
          </a:solidFill>
          <a:ln/>
        </p:spPr>
      </p:sp>
      <p:sp>
        <p:nvSpPr>
          <p:cNvPr id="65" name="Shape 63"/>
          <p:cNvSpPr/>
          <p:nvPr/>
        </p:nvSpPr>
        <p:spPr>
          <a:xfrm>
            <a:off x="7076440" y="2321564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95250" y="31750"/>
                </a:moveTo>
                <a:cubicBezTo>
                  <a:pt x="95250" y="22969"/>
                  <a:pt x="102344" y="15875"/>
                  <a:pt x="111125" y="15875"/>
                </a:cubicBezTo>
                <a:lnTo>
                  <a:pt x="142875" y="15875"/>
                </a:lnTo>
                <a:cubicBezTo>
                  <a:pt x="151656" y="15875"/>
                  <a:pt x="158750" y="22969"/>
                  <a:pt x="158750" y="31750"/>
                </a:cubicBezTo>
                <a:lnTo>
                  <a:pt x="158750" y="63500"/>
                </a:lnTo>
                <a:cubicBezTo>
                  <a:pt x="158750" y="72281"/>
                  <a:pt x="151656" y="79375"/>
                  <a:pt x="142875" y="79375"/>
                </a:cubicBezTo>
                <a:lnTo>
                  <a:pt x="138906" y="79375"/>
                </a:lnTo>
                <a:lnTo>
                  <a:pt x="138906" y="111125"/>
                </a:lnTo>
                <a:lnTo>
                  <a:pt x="198438" y="111125"/>
                </a:lnTo>
                <a:cubicBezTo>
                  <a:pt x="218182" y="111125"/>
                  <a:pt x="234156" y="127099"/>
                  <a:pt x="234156" y="146844"/>
                </a:cubicBezTo>
                <a:lnTo>
                  <a:pt x="234156" y="174625"/>
                </a:lnTo>
                <a:lnTo>
                  <a:pt x="238125" y="174625"/>
                </a:lnTo>
                <a:cubicBezTo>
                  <a:pt x="246906" y="174625"/>
                  <a:pt x="254000" y="181719"/>
                  <a:pt x="254000" y="190500"/>
                </a:cubicBezTo>
                <a:lnTo>
                  <a:pt x="254000" y="222250"/>
                </a:lnTo>
                <a:cubicBezTo>
                  <a:pt x="254000" y="231031"/>
                  <a:pt x="246906" y="238125"/>
                  <a:pt x="238125" y="238125"/>
                </a:cubicBezTo>
                <a:lnTo>
                  <a:pt x="206375" y="238125"/>
                </a:lnTo>
                <a:cubicBezTo>
                  <a:pt x="197594" y="238125"/>
                  <a:pt x="190500" y="231031"/>
                  <a:pt x="190500" y="222250"/>
                </a:cubicBezTo>
                <a:lnTo>
                  <a:pt x="190500" y="190500"/>
                </a:lnTo>
                <a:cubicBezTo>
                  <a:pt x="190500" y="181719"/>
                  <a:pt x="197594" y="174625"/>
                  <a:pt x="206375" y="174625"/>
                </a:cubicBezTo>
                <a:lnTo>
                  <a:pt x="210344" y="174625"/>
                </a:lnTo>
                <a:lnTo>
                  <a:pt x="210344" y="146844"/>
                </a:lnTo>
                <a:cubicBezTo>
                  <a:pt x="210344" y="140246"/>
                  <a:pt x="205036" y="134938"/>
                  <a:pt x="198438" y="134938"/>
                </a:cubicBezTo>
                <a:lnTo>
                  <a:pt x="138906" y="134938"/>
                </a:lnTo>
                <a:lnTo>
                  <a:pt x="138906" y="174625"/>
                </a:lnTo>
                <a:lnTo>
                  <a:pt x="142875" y="174625"/>
                </a:lnTo>
                <a:cubicBezTo>
                  <a:pt x="151656" y="174625"/>
                  <a:pt x="158750" y="181719"/>
                  <a:pt x="158750" y="190500"/>
                </a:cubicBezTo>
                <a:lnTo>
                  <a:pt x="158750" y="222250"/>
                </a:lnTo>
                <a:cubicBezTo>
                  <a:pt x="158750" y="231031"/>
                  <a:pt x="151656" y="238125"/>
                  <a:pt x="142875" y="238125"/>
                </a:cubicBezTo>
                <a:lnTo>
                  <a:pt x="111125" y="238125"/>
                </a:lnTo>
                <a:cubicBezTo>
                  <a:pt x="102344" y="238125"/>
                  <a:pt x="95250" y="231031"/>
                  <a:pt x="95250" y="222250"/>
                </a:cubicBezTo>
                <a:lnTo>
                  <a:pt x="95250" y="190500"/>
                </a:lnTo>
                <a:cubicBezTo>
                  <a:pt x="95250" y="181719"/>
                  <a:pt x="102344" y="174625"/>
                  <a:pt x="111125" y="174625"/>
                </a:cubicBezTo>
                <a:lnTo>
                  <a:pt x="115094" y="174625"/>
                </a:lnTo>
                <a:lnTo>
                  <a:pt x="115094" y="134938"/>
                </a:lnTo>
                <a:lnTo>
                  <a:pt x="55563" y="134938"/>
                </a:lnTo>
                <a:cubicBezTo>
                  <a:pt x="48964" y="134938"/>
                  <a:pt x="43656" y="140246"/>
                  <a:pt x="43656" y="146844"/>
                </a:cubicBezTo>
                <a:lnTo>
                  <a:pt x="43656" y="174625"/>
                </a:lnTo>
                <a:lnTo>
                  <a:pt x="47625" y="174625"/>
                </a:lnTo>
                <a:cubicBezTo>
                  <a:pt x="56406" y="174625"/>
                  <a:pt x="63500" y="181719"/>
                  <a:pt x="63500" y="190500"/>
                </a:cubicBezTo>
                <a:lnTo>
                  <a:pt x="63500" y="222250"/>
                </a:lnTo>
                <a:cubicBezTo>
                  <a:pt x="63500" y="231031"/>
                  <a:pt x="56406" y="238125"/>
                  <a:pt x="47625" y="238125"/>
                </a:cubicBezTo>
                <a:lnTo>
                  <a:pt x="15875" y="238125"/>
                </a:lnTo>
                <a:cubicBezTo>
                  <a:pt x="7094" y="238125"/>
                  <a:pt x="0" y="231031"/>
                  <a:pt x="0" y="222250"/>
                </a:cubicBezTo>
                <a:lnTo>
                  <a:pt x="0" y="190500"/>
                </a:lnTo>
                <a:cubicBezTo>
                  <a:pt x="0" y="181719"/>
                  <a:pt x="7094" y="174625"/>
                  <a:pt x="15875" y="174625"/>
                </a:cubicBezTo>
                <a:lnTo>
                  <a:pt x="19844" y="174625"/>
                </a:lnTo>
                <a:lnTo>
                  <a:pt x="19844" y="146844"/>
                </a:lnTo>
                <a:cubicBezTo>
                  <a:pt x="19844" y="127099"/>
                  <a:pt x="35818" y="111125"/>
                  <a:pt x="55563" y="111125"/>
                </a:cubicBezTo>
                <a:lnTo>
                  <a:pt x="115094" y="111125"/>
                </a:lnTo>
                <a:lnTo>
                  <a:pt x="115094" y="79375"/>
                </a:lnTo>
                <a:lnTo>
                  <a:pt x="111125" y="79375"/>
                </a:lnTo>
                <a:cubicBezTo>
                  <a:pt x="102344" y="79375"/>
                  <a:pt x="95250" y="72281"/>
                  <a:pt x="95250" y="63500"/>
                </a:cubicBezTo>
                <a:lnTo>
                  <a:pt x="95250" y="31750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66" name="Shape 64"/>
          <p:cNvSpPr/>
          <p:nvPr/>
        </p:nvSpPr>
        <p:spPr>
          <a:xfrm>
            <a:off x="3601720" y="1935480"/>
            <a:ext cx="2880360" cy="5407660"/>
          </a:xfrm>
          <a:custGeom>
            <a:avLst/>
            <a:gdLst/>
            <a:ahLst/>
            <a:cxnLst/>
            <a:rect l="l" t="t" r="r" b="b"/>
            <a:pathLst>
              <a:path w="2880360" h="5407660">
                <a:moveTo>
                  <a:pt x="101590" y="0"/>
                </a:moveTo>
                <a:lnTo>
                  <a:pt x="2778770" y="0"/>
                </a:lnTo>
                <a:cubicBezTo>
                  <a:pt x="2834876" y="0"/>
                  <a:pt x="2880360" y="45484"/>
                  <a:pt x="2880360" y="101590"/>
                </a:cubicBezTo>
                <a:lnTo>
                  <a:pt x="2880360" y="5306070"/>
                </a:lnTo>
                <a:cubicBezTo>
                  <a:pt x="2880360" y="5362176"/>
                  <a:pt x="2834876" y="5407660"/>
                  <a:pt x="2778770" y="5407660"/>
                </a:cubicBezTo>
                <a:lnTo>
                  <a:pt x="101590" y="5407660"/>
                </a:lnTo>
                <a:cubicBezTo>
                  <a:pt x="45484" y="5407660"/>
                  <a:pt x="0" y="5362176"/>
                  <a:pt x="0" y="5306070"/>
                </a:cubicBezTo>
                <a:lnTo>
                  <a:pt x="0" y="101590"/>
                </a:lnTo>
                <a:cubicBezTo>
                  <a:pt x="0" y="45484"/>
                  <a:pt x="45484" y="0"/>
                  <a:pt x="101590" y="0"/>
                </a:cubicBezTo>
                <a:close/>
              </a:path>
            </a:pathLst>
          </a:custGeom>
          <a:solidFill>
            <a:srgbClr val="4F6D7A">
              <a:alpha val="10196"/>
            </a:srgbClr>
          </a:solidFill>
          <a:ln w="10160">
            <a:solidFill>
              <a:srgbClr val="4F6D7A">
                <a:alpha val="30196"/>
              </a:srgbClr>
            </a:solidFill>
            <a:prstDash val="solid"/>
          </a:ln>
        </p:spPr>
      </p:sp>
      <p:sp>
        <p:nvSpPr>
          <p:cNvPr id="67" name="Shape 65"/>
          <p:cNvSpPr/>
          <p:nvPr/>
        </p:nvSpPr>
        <p:spPr>
          <a:xfrm>
            <a:off x="12931140" y="1935480"/>
            <a:ext cx="2880360" cy="5407660"/>
          </a:xfrm>
          <a:custGeom>
            <a:avLst/>
            <a:gdLst/>
            <a:ahLst/>
            <a:cxnLst/>
            <a:rect l="l" t="t" r="r" b="b"/>
            <a:pathLst>
              <a:path w="2880360" h="5407660">
                <a:moveTo>
                  <a:pt x="101590" y="0"/>
                </a:moveTo>
                <a:lnTo>
                  <a:pt x="2778770" y="0"/>
                </a:lnTo>
                <a:cubicBezTo>
                  <a:pt x="2834876" y="0"/>
                  <a:pt x="2880360" y="45484"/>
                  <a:pt x="2880360" y="101590"/>
                </a:cubicBezTo>
                <a:lnTo>
                  <a:pt x="2880360" y="5306070"/>
                </a:lnTo>
                <a:cubicBezTo>
                  <a:pt x="2880360" y="5362176"/>
                  <a:pt x="2834876" y="5407660"/>
                  <a:pt x="2778770" y="5407660"/>
                </a:cubicBezTo>
                <a:lnTo>
                  <a:pt x="101590" y="5407660"/>
                </a:lnTo>
                <a:cubicBezTo>
                  <a:pt x="45484" y="5407660"/>
                  <a:pt x="0" y="5362176"/>
                  <a:pt x="0" y="5306070"/>
                </a:cubicBezTo>
                <a:lnTo>
                  <a:pt x="0" y="101590"/>
                </a:lnTo>
                <a:cubicBezTo>
                  <a:pt x="0" y="45484"/>
                  <a:pt x="45484" y="0"/>
                  <a:pt x="101590" y="0"/>
                </a:cubicBezTo>
                <a:close/>
              </a:path>
            </a:pathLst>
          </a:custGeom>
          <a:solidFill>
            <a:srgbClr val="E59F54">
              <a:alpha val="10196"/>
            </a:srgbClr>
          </a:solidFill>
          <a:ln w="10160">
            <a:solidFill>
              <a:srgbClr val="E59F54">
                <a:alpha val="30196"/>
              </a:srgbClr>
            </a:solidFill>
            <a:prstDash val="solid"/>
          </a:ln>
        </p:spPr>
      </p:sp>
      <p:sp>
        <p:nvSpPr>
          <p:cNvPr id="68" name="Shape 66"/>
          <p:cNvSpPr/>
          <p:nvPr/>
        </p:nvSpPr>
        <p:spPr>
          <a:xfrm>
            <a:off x="6738620" y="1935480"/>
            <a:ext cx="2880360" cy="5407660"/>
          </a:xfrm>
          <a:custGeom>
            <a:avLst/>
            <a:gdLst/>
            <a:ahLst/>
            <a:cxnLst/>
            <a:rect l="l" t="t" r="r" b="b"/>
            <a:pathLst>
              <a:path w="2880360" h="5407660">
                <a:moveTo>
                  <a:pt x="101590" y="0"/>
                </a:moveTo>
                <a:lnTo>
                  <a:pt x="2778770" y="0"/>
                </a:lnTo>
                <a:cubicBezTo>
                  <a:pt x="2834876" y="0"/>
                  <a:pt x="2880360" y="45484"/>
                  <a:pt x="2880360" y="101590"/>
                </a:cubicBezTo>
                <a:lnTo>
                  <a:pt x="2880360" y="5306070"/>
                </a:lnTo>
                <a:cubicBezTo>
                  <a:pt x="2880360" y="5362176"/>
                  <a:pt x="2834876" y="5407660"/>
                  <a:pt x="2778770" y="5407660"/>
                </a:cubicBezTo>
                <a:lnTo>
                  <a:pt x="101590" y="5407660"/>
                </a:lnTo>
                <a:cubicBezTo>
                  <a:pt x="45484" y="5407660"/>
                  <a:pt x="0" y="5362176"/>
                  <a:pt x="0" y="5306070"/>
                </a:cubicBezTo>
                <a:lnTo>
                  <a:pt x="0" y="101590"/>
                </a:lnTo>
                <a:cubicBezTo>
                  <a:pt x="0" y="45484"/>
                  <a:pt x="45484" y="0"/>
                  <a:pt x="101590" y="0"/>
                </a:cubicBezTo>
                <a:close/>
              </a:path>
            </a:pathLst>
          </a:custGeom>
          <a:solidFill>
            <a:srgbClr val="4F6D7A">
              <a:alpha val="10196"/>
            </a:srgbClr>
          </a:solidFill>
          <a:ln w="10160">
            <a:solidFill>
              <a:srgbClr val="4F6D7A">
                <a:alpha val="30196"/>
              </a:srgbClr>
            </a:solidFill>
            <a:prstDash val="solid"/>
          </a:ln>
        </p:spPr>
      </p:sp>
    </p:spTree>
  </p:cSld>
  <p:clrMapOvr>
    <a:masterClrMapping/>
  </p:clrMapOvr>
  <p:transition>
    <p:fade/>
    <p:spd val="me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1A1D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08000"/>
            <a:ext cx="15341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spc="80" kern="0" dirty="0">
                <a:solidFill>
                  <a:srgbClr val="E59F5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PERFORMANCE METRICS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508000" y="914400"/>
            <a:ext cx="15468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Algorithm Comparison Framework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08000" y="1574800"/>
            <a:ext cx="1016000" cy="50800"/>
          </a:xfrm>
          <a:custGeom>
            <a:avLst/>
            <a:gdLst/>
            <a:ahLst/>
            <a:cxnLst/>
            <a:rect l="l" t="t" r="r" b="b"/>
            <a:pathLst>
              <a:path w="1016000" h="50800">
                <a:moveTo>
                  <a:pt x="0" y="0"/>
                </a:moveTo>
                <a:lnTo>
                  <a:pt x="1016000" y="0"/>
                </a:lnTo>
                <a:lnTo>
                  <a:pt x="10160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E59F54"/>
          </a:solidFill>
          <a:ln/>
        </p:spPr>
      </p:sp>
      <p:sp>
        <p:nvSpPr>
          <p:cNvPr id="5" name="Shape 3"/>
          <p:cNvSpPr/>
          <p:nvPr/>
        </p:nvSpPr>
        <p:spPr>
          <a:xfrm>
            <a:off x="513080" y="1935480"/>
            <a:ext cx="4861560" cy="4975860"/>
          </a:xfrm>
          <a:custGeom>
            <a:avLst/>
            <a:gdLst/>
            <a:ahLst/>
            <a:cxnLst/>
            <a:rect l="l" t="t" r="r" b="b"/>
            <a:pathLst>
              <a:path w="4861560" h="4975860">
                <a:moveTo>
                  <a:pt x="101607" y="0"/>
                </a:moveTo>
                <a:lnTo>
                  <a:pt x="4759953" y="0"/>
                </a:lnTo>
                <a:cubicBezTo>
                  <a:pt x="4816069" y="0"/>
                  <a:pt x="4861560" y="45491"/>
                  <a:pt x="4861560" y="101607"/>
                </a:cubicBezTo>
                <a:lnTo>
                  <a:pt x="4861560" y="4874253"/>
                </a:lnTo>
                <a:cubicBezTo>
                  <a:pt x="4861560" y="4930369"/>
                  <a:pt x="4816069" y="4975860"/>
                  <a:pt x="4759953" y="4975860"/>
                </a:cubicBezTo>
                <a:lnTo>
                  <a:pt x="101607" y="4975860"/>
                </a:lnTo>
                <a:cubicBezTo>
                  <a:pt x="45491" y="4975860"/>
                  <a:pt x="0" y="4930369"/>
                  <a:pt x="0" y="4874253"/>
                </a:cubicBezTo>
                <a:lnTo>
                  <a:pt x="0" y="101607"/>
                </a:lnTo>
                <a:cubicBezTo>
                  <a:pt x="0" y="45528"/>
                  <a:pt x="45528" y="0"/>
                  <a:pt x="101607" y="0"/>
                </a:cubicBezTo>
                <a:close/>
              </a:path>
            </a:pathLst>
          </a:custGeom>
          <a:solidFill>
            <a:srgbClr val="E59F54">
              <a:alpha val="10196"/>
            </a:srgbClr>
          </a:solidFill>
          <a:ln w="10160">
            <a:solidFill>
              <a:srgbClr val="E59F54">
                <a:alpha val="3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772160" y="2194564"/>
            <a:ext cx="711200" cy="711200"/>
          </a:xfrm>
          <a:custGeom>
            <a:avLst/>
            <a:gdLst/>
            <a:ahLst/>
            <a:cxnLst/>
            <a:rect l="l" t="t" r="r" b="b"/>
            <a:pathLst>
              <a:path w="711200" h="711200">
                <a:moveTo>
                  <a:pt x="355600" y="0"/>
                </a:moveTo>
                <a:lnTo>
                  <a:pt x="355600" y="0"/>
                </a:lnTo>
                <a:cubicBezTo>
                  <a:pt x="551861" y="0"/>
                  <a:pt x="711200" y="159339"/>
                  <a:pt x="711200" y="355600"/>
                </a:cubicBezTo>
                <a:lnTo>
                  <a:pt x="711200" y="355600"/>
                </a:lnTo>
                <a:cubicBezTo>
                  <a:pt x="711200" y="551861"/>
                  <a:pt x="551861" y="711200"/>
                  <a:pt x="355600" y="711200"/>
                </a:cubicBezTo>
                <a:lnTo>
                  <a:pt x="355600" y="711200"/>
                </a:lnTo>
                <a:cubicBezTo>
                  <a:pt x="159339" y="711200"/>
                  <a:pt x="0" y="551861"/>
                  <a:pt x="0" y="355600"/>
                </a:cubicBezTo>
                <a:lnTo>
                  <a:pt x="0" y="355600"/>
                </a:lnTo>
                <a:cubicBezTo>
                  <a:pt x="0" y="159339"/>
                  <a:pt x="159339" y="0"/>
                  <a:pt x="355600" y="0"/>
                </a:cubicBezTo>
                <a:close/>
              </a:path>
            </a:pathLst>
          </a:custGeom>
          <a:solidFill>
            <a:srgbClr val="E59F54"/>
          </a:solidFill>
          <a:ln/>
        </p:spPr>
      </p:sp>
      <p:sp>
        <p:nvSpPr>
          <p:cNvPr id="7" name="Shape 5"/>
          <p:cNvSpPr/>
          <p:nvPr/>
        </p:nvSpPr>
        <p:spPr>
          <a:xfrm>
            <a:off x="975360" y="2397764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04800" y="57150"/>
                </a:moveTo>
                <a:cubicBezTo>
                  <a:pt x="304800" y="87035"/>
                  <a:pt x="269617" y="131624"/>
                  <a:pt x="254437" y="149423"/>
                </a:cubicBezTo>
                <a:cubicBezTo>
                  <a:pt x="252174" y="152043"/>
                  <a:pt x="248841" y="153055"/>
                  <a:pt x="245805" y="152400"/>
                </a:cubicBezTo>
                <a:lnTo>
                  <a:pt x="190500" y="152400"/>
                </a:lnTo>
                <a:cubicBezTo>
                  <a:pt x="179963" y="152400"/>
                  <a:pt x="171450" y="160913"/>
                  <a:pt x="171450" y="171450"/>
                </a:cubicBezTo>
                <a:cubicBezTo>
                  <a:pt x="171450" y="181987"/>
                  <a:pt x="179963" y="190500"/>
                  <a:pt x="190500" y="190500"/>
                </a:cubicBezTo>
                <a:lnTo>
                  <a:pt x="247650" y="190500"/>
                </a:lnTo>
                <a:cubicBezTo>
                  <a:pt x="279202" y="190500"/>
                  <a:pt x="304800" y="216098"/>
                  <a:pt x="304800" y="247650"/>
                </a:cubicBezTo>
                <a:cubicBezTo>
                  <a:pt x="304800" y="279202"/>
                  <a:pt x="279202" y="304800"/>
                  <a:pt x="247650" y="304800"/>
                </a:cubicBezTo>
                <a:lnTo>
                  <a:pt x="83106" y="304800"/>
                </a:lnTo>
                <a:cubicBezTo>
                  <a:pt x="88285" y="298906"/>
                  <a:pt x="94595" y="291346"/>
                  <a:pt x="100965" y="282892"/>
                </a:cubicBezTo>
                <a:cubicBezTo>
                  <a:pt x="104715" y="277892"/>
                  <a:pt x="108585" y="272415"/>
                  <a:pt x="112276" y="266700"/>
                </a:cubicBezTo>
                <a:lnTo>
                  <a:pt x="247650" y="266700"/>
                </a:lnTo>
                <a:cubicBezTo>
                  <a:pt x="258187" y="266700"/>
                  <a:pt x="266700" y="258187"/>
                  <a:pt x="266700" y="247650"/>
                </a:cubicBezTo>
                <a:cubicBezTo>
                  <a:pt x="266700" y="237113"/>
                  <a:pt x="258187" y="228600"/>
                  <a:pt x="247650" y="228600"/>
                </a:cubicBezTo>
                <a:lnTo>
                  <a:pt x="190500" y="228600"/>
                </a:lnTo>
                <a:cubicBezTo>
                  <a:pt x="158948" y="228600"/>
                  <a:pt x="133350" y="203002"/>
                  <a:pt x="133350" y="171450"/>
                </a:cubicBezTo>
                <a:cubicBezTo>
                  <a:pt x="133350" y="139898"/>
                  <a:pt x="158948" y="114300"/>
                  <a:pt x="190500" y="114300"/>
                </a:cubicBezTo>
                <a:lnTo>
                  <a:pt x="214193" y="114300"/>
                </a:lnTo>
                <a:cubicBezTo>
                  <a:pt x="201692" y="95548"/>
                  <a:pt x="190500" y="73997"/>
                  <a:pt x="190500" y="57150"/>
                </a:cubicBezTo>
                <a:cubicBezTo>
                  <a:pt x="190500" y="25598"/>
                  <a:pt x="216098" y="0"/>
                  <a:pt x="247650" y="0"/>
                </a:cubicBezTo>
                <a:cubicBezTo>
                  <a:pt x="279202" y="0"/>
                  <a:pt x="304800" y="25598"/>
                  <a:pt x="304800" y="57150"/>
                </a:cubicBezTo>
                <a:close/>
                <a:moveTo>
                  <a:pt x="69711" y="291167"/>
                </a:moveTo>
                <a:cubicBezTo>
                  <a:pt x="67449" y="293727"/>
                  <a:pt x="65425" y="295989"/>
                  <a:pt x="63698" y="297894"/>
                </a:cubicBezTo>
                <a:lnTo>
                  <a:pt x="62627" y="299085"/>
                </a:lnTo>
                <a:lnTo>
                  <a:pt x="62508" y="298966"/>
                </a:lnTo>
                <a:cubicBezTo>
                  <a:pt x="58936" y="301704"/>
                  <a:pt x="53816" y="301347"/>
                  <a:pt x="50602" y="297894"/>
                </a:cubicBezTo>
                <a:cubicBezTo>
                  <a:pt x="35600" y="281583"/>
                  <a:pt x="0" y="239613"/>
                  <a:pt x="0" y="209550"/>
                </a:cubicBezTo>
                <a:cubicBezTo>
                  <a:pt x="0" y="177998"/>
                  <a:pt x="25598" y="152400"/>
                  <a:pt x="57150" y="152400"/>
                </a:cubicBezTo>
                <a:cubicBezTo>
                  <a:pt x="88702" y="152400"/>
                  <a:pt x="114300" y="177998"/>
                  <a:pt x="114300" y="209550"/>
                </a:cubicBezTo>
                <a:cubicBezTo>
                  <a:pt x="114300" y="227409"/>
                  <a:pt x="101739" y="249436"/>
                  <a:pt x="88404" y="267831"/>
                </a:cubicBezTo>
                <a:cubicBezTo>
                  <a:pt x="82034" y="276582"/>
                  <a:pt x="75486" y="284500"/>
                  <a:pt x="70068" y="290751"/>
                </a:cubicBezTo>
                <a:lnTo>
                  <a:pt x="69711" y="291167"/>
                </a:lnTo>
                <a:close/>
                <a:moveTo>
                  <a:pt x="76200" y="209550"/>
                </a:moveTo>
                <a:cubicBezTo>
                  <a:pt x="76200" y="199036"/>
                  <a:pt x="67664" y="190500"/>
                  <a:pt x="57150" y="190500"/>
                </a:cubicBezTo>
                <a:cubicBezTo>
                  <a:pt x="46636" y="190500"/>
                  <a:pt x="38100" y="199036"/>
                  <a:pt x="38100" y="209550"/>
                </a:cubicBezTo>
                <a:cubicBezTo>
                  <a:pt x="38100" y="220064"/>
                  <a:pt x="46636" y="228600"/>
                  <a:pt x="57150" y="228600"/>
                </a:cubicBezTo>
                <a:cubicBezTo>
                  <a:pt x="67664" y="228600"/>
                  <a:pt x="76200" y="220064"/>
                  <a:pt x="76200" y="209550"/>
                </a:cubicBezTo>
                <a:close/>
                <a:moveTo>
                  <a:pt x="247650" y="76200"/>
                </a:moveTo>
                <a:cubicBezTo>
                  <a:pt x="258164" y="76200"/>
                  <a:pt x="266700" y="67664"/>
                  <a:pt x="266700" y="57150"/>
                </a:cubicBezTo>
                <a:cubicBezTo>
                  <a:pt x="266700" y="46636"/>
                  <a:pt x="258164" y="38100"/>
                  <a:pt x="247650" y="38100"/>
                </a:cubicBezTo>
                <a:cubicBezTo>
                  <a:pt x="237136" y="38100"/>
                  <a:pt x="228600" y="46636"/>
                  <a:pt x="228600" y="57150"/>
                </a:cubicBezTo>
                <a:cubicBezTo>
                  <a:pt x="228600" y="67664"/>
                  <a:pt x="237136" y="76200"/>
                  <a:pt x="247650" y="7620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8" name="Text 6"/>
          <p:cNvSpPr/>
          <p:nvPr/>
        </p:nvSpPr>
        <p:spPr>
          <a:xfrm>
            <a:off x="1635760" y="2346964"/>
            <a:ext cx="1778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Path Length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772160" y="3108964"/>
            <a:ext cx="4445000" cy="2349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Measures the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E59F5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number of moves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required to reach the goal state from the initial state. This metric indicates solution quality and algorithm optimality.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777240" y="5665628"/>
            <a:ext cx="4340860" cy="988060"/>
          </a:xfrm>
          <a:custGeom>
            <a:avLst/>
            <a:gdLst/>
            <a:ahLst/>
            <a:cxnLst/>
            <a:rect l="l" t="t" r="r" b="b"/>
            <a:pathLst>
              <a:path w="4340860" h="988060">
                <a:moveTo>
                  <a:pt x="50796" y="0"/>
                </a:moveTo>
                <a:lnTo>
                  <a:pt x="4290064" y="0"/>
                </a:lnTo>
                <a:cubicBezTo>
                  <a:pt x="4318118" y="0"/>
                  <a:pt x="4340860" y="22742"/>
                  <a:pt x="4340860" y="50796"/>
                </a:cubicBezTo>
                <a:lnTo>
                  <a:pt x="4340860" y="937264"/>
                </a:lnTo>
                <a:cubicBezTo>
                  <a:pt x="4340860" y="965318"/>
                  <a:pt x="4318118" y="988060"/>
                  <a:pt x="4290064" y="988060"/>
                </a:cubicBezTo>
                <a:lnTo>
                  <a:pt x="50796" y="988060"/>
                </a:lnTo>
                <a:cubicBezTo>
                  <a:pt x="22742" y="988060"/>
                  <a:pt x="0" y="965318"/>
                  <a:pt x="0" y="937264"/>
                </a:cubicBezTo>
                <a:lnTo>
                  <a:pt x="0" y="50796"/>
                </a:lnTo>
                <a:cubicBezTo>
                  <a:pt x="0" y="22761"/>
                  <a:pt x="22761" y="0"/>
                  <a:pt x="50796" y="0"/>
                </a:cubicBezTo>
                <a:close/>
              </a:path>
            </a:pathLst>
          </a:custGeom>
          <a:solidFill>
            <a:srgbClr val="1A1D29">
              <a:alpha val="50196"/>
            </a:srgbClr>
          </a:solidFill>
          <a:ln w="10160">
            <a:solidFill>
              <a:srgbClr val="E59F54">
                <a:alpha val="20000"/>
              </a:srgbClr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985520" y="5904390"/>
            <a:ext cx="985996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Calculation: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926273" y="5894232"/>
            <a:ext cx="1359853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59F5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len(path) - 1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985520" y="6239669"/>
            <a:ext cx="40005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Lower values indicate more direct, efficient solutions.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694680" y="1935480"/>
            <a:ext cx="4861560" cy="4975860"/>
          </a:xfrm>
          <a:custGeom>
            <a:avLst/>
            <a:gdLst/>
            <a:ahLst/>
            <a:cxnLst/>
            <a:rect l="l" t="t" r="r" b="b"/>
            <a:pathLst>
              <a:path w="4861560" h="4975860">
                <a:moveTo>
                  <a:pt x="101607" y="0"/>
                </a:moveTo>
                <a:lnTo>
                  <a:pt x="4759953" y="0"/>
                </a:lnTo>
                <a:cubicBezTo>
                  <a:pt x="4816069" y="0"/>
                  <a:pt x="4861560" y="45491"/>
                  <a:pt x="4861560" y="101607"/>
                </a:cubicBezTo>
                <a:lnTo>
                  <a:pt x="4861560" y="4874253"/>
                </a:lnTo>
                <a:cubicBezTo>
                  <a:pt x="4861560" y="4930369"/>
                  <a:pt x="4816069" y="4975860"/>
                  <a:pt x="4759953" y="4975860"/>
                </a:cubicBezTo>
                <a:lnTo>
                  <a:pt x="101607" y="4975860"/>
                </a:lnTo>
                <a:cubicBezTo>
                  <a:pt x="45491" y="4975860"/>
                  <a:pt x="0" y="4930369"/>
                  <a:pt x="0" y="4874253"/>
                </a:cubicBezTo>
                <a:lnTo>
                  <a:pt x="0" y="101607"/>
                </a:lnTo>
                <a:cubicBezTo>
                  <a:pt x="0" y="45528"/>
                  <a:pt x="45528" y="0"/>
                  <a:pt x="101607" y="0"/>
                </a:cubicBezTo>
                <a:close/>
              </a:path>
            </a:pathLst>
          </a:custGeom>
          <a:solidFill>
            <a:srgbClr val="4F6D7A">
              <a:alpha val="10196"/>
            </a:srgbClr>
          </a:solidFill>
          <a:ln w="10160">
            <a:solidFill>
              <a:srgbClr val="4F6D7A">
                <a:alpha val="30196"/>
              </a:srgbClr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5953760" y="2194564"/>
            <a:ext cx="711200" cy="711200"/>
          </a:xfrm>
          <a:custGeom>
            <a:avLst/>
            <a:gdLst/>
            <a:ahLst/>
            <a:cxnLst/>
            <a:rect l="l" t="t" r="r" b="b"/>
            <a:pathLst>
              <a:path w="711200" h="711200">
                <a:moveTo>
                  <a:pt x="355600" y="0"/>
                </a:moveTo>
                <a:lnTo>
                  <a:pt x="355600" y="0"/>
                </a:lnTo>
                <a:cubicBezTo>
                  <a:pt x="551861" y="0"/>
                  <a:pt x="711200" y="159339"/>
                  <a:pt x="711200" y="355600"/>
                </a:cubicBezTo>
                <a:lnTo>
                  <a:pt x="711200" y="355600"/>
                </a:lnTo>
                <a:cubicBezTo>
                  <a:pt x="711200" y="551861"/>
                  <a:pt x="551861" y="711200"/>
                  <a:pt x="355600" y="711200"/>
                </a:cubicBezTo>
                <a:lnTo>
                  <a:pt x="355600" y="711200"/>
                </a:lnTo>
                <a:cubicBezTo>
                  <a:pt x="159339" y="711200"/>
                  <a:pt x="0" y="551861"/>
                  <a:pt x="0" y="355600"/>
                </a:cubicBezTo>
                <a:lnTo>
                  <a:pt x="0" y="355600"/>
                </a:lnTo>
                <a:cubicBezTo>
                  <a:pt x="0" y="159339"/>
                  <a:pt x="159339" y="0"/>
                  <a:pt x="355600" y="0"/>
                </a:cubicBezTo>
                <a:close/>
              </a:path>
            </a:pathLst>
          </a:custGeom>
          <a:solidFill>
            <a:srgbClr val="4F6D7A"/>
          </a:solidFill>
          <a:ln/>
        </p:spPr>
      </p:sp>
      <p:sp>
        <p:nvSpPr>
          <p:cNvPr id="16" name="Shape 14"/>
          <p:cNvSpPr/>
          <p:nvPr/>
        </p:nvSpPr>
        <p:spPr>
          <a:xfrm>
            <a:off x="6156960" y="2397764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247650" y="123825"/>
                </a:moveTo>
                <a:cubicBezTo>
                  <a:pt x="247650" y="151150"/>
                  <a:pt x="238780" y="176391"/>
                  <a:pt x="223838" y="196870"/>
                </a:cubicBezTo>
                <a:lnTo>
                  <a:pt x="299204" y="272296"/>
                </a:lnTo>
                <a:cubicBezTo>
                  <a:pt x="306645" y="279737"/>
                  <a:pt x="306645" y="291822"/>
                  <a:pt x="299204" y="299264"/>
                </a:cubicBezTo>
                <a:cubicBezTo>
                  <a:pt x="291763" y="306705"/>
                  <a:pt x="279678" y="306705"/>
                  <a:pt x="272236" y="299264"/>
                </a:cubicBezTo>
                <a:lnTo>
                  <a:pt x="196870" y="223838"/>
                </a:lnTo>
                <a:cubicBezTo>
                  <a:pt x="176391" y="238780"/>
                  <a:pt x="151150" y="247650"/>
                  <a:pt x="123825" y="247650"/>
                </a:cubicBezTo>
                <a:cubicBezTo>
                  <a:pt x="55424" y="247650"/>
                  <a:pt x="0" y="192226"/>
                  <a:pt x="0" y="123825"/>
                </a:cubicBezTo>
                <a:cubicBezTo>
                  <a:pt x="0" y="55424"/>
                  <a:pt x="55424" y="0"/>
                  <a:pt x="123825" y="0"/>
                </a:cubicBezTo>
                <a:cubicBezTo>
                  <a:pt x="192226" y="0"/>
                  <a:pt x="247650" y="55424"/>
                  <a:pt x="247650" y="123825"/>
                </a:cubicBezTo>
                <a:close/>
                <a:moveTo>
                  <a:pt x="123825" y="209550"/>
                </a:moveTo>
                <a:cubicBezTo>
                  <a:pt x="171138" y="209550"/>
                  <a:pt x="209550" y="171138"/>
                  <a:pt x="209550" y="123825"/>
                </a:cubicBezTo>
                <a:cubicBezTo>
                  <a:pt x="209550" y="76512"/>
                  <a:pt x="171138" y="38100"/>
                  <a:pt x="123825" y="38100"/>
                </a:cubicBezTo>
                <a:cubicBezTo>
                  <a:pt x="76512" y="38100"/>
                  <a:pt x="38100" y="76512"/>
                  <a:pt x="38100" y="123825"/>
                </a:cubicBezTo>
                <a:cubicBezTo>
                  <a:pt x="38100" y="171138"/>
                  <a:pt x="76512" y="209550"/>
                  <a:pt x="123825" y="20955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7" name="Text 15"/>
          <p:cNvSpPr/>
          <p:nvPr/>
        </p:nvSpPr>
        <p:spPr>
          <a:xfrm>
            <a:off x="6817360" y="2346964"/>
            <a:ext cx="2286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Nodes Explored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5953760" y="3108964"/>
            <a:ext cx="4445000" cy="2362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Counts the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4F6D7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total states visited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during the search process. This reveals the algorithm's exploration efficiency and computational overhead.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958840" y="5675791"/>
            <a:ext cx="4340860" cy="975360"/>
          </a:xfrm>
          <a:custGeom>
            <a:avLst/>
            <a:gdLst/>
            <a:ahLst/>
            <a:cxnLst/>
            <a:rect l="l" t="t" r="r" b="b"/>
            <a:pathLst>
              <a:path w="4340860" h="975360">
                <a:moveTo>
                  <a:pt x="50797" y="0"/>
                </a:moveTo>
                <a:lnTo>
                  <a:pt x="4290063" y="0"/>
                </a:lnTo>
                <a:cubicBezTo>
                  <a:pt x="4318118" y="0"/>
                  <a:pt x="4340860" y="22742"/>
                  <a:pt x="4340860" y="50797"/>
                </a:cubicBezTo>
                <a:lnTo>
                  <a:pt x="4340860" y="924563"/>
                </a:lnTo>
                <a:cubicBezTo>
                  <a:pt x="4340860" y="952618"/>
                  <a:pt x="4318118" y="975360"/>
                  <a:pt x="4290063" y="975360"/>
                </a:cubicBezTo>
                <a:lnTo>
                  <a:pt x="50797" y="975360"/>
                </a:lnTo>
                <a:cubicBezTo>
                  <a:pt x="22742" y="975360"/>
                  <a:pt x="0" y="952618"/>
                  <a:pt x="0" y="924563"/>
                </a:cubicBezTo>
                <a:lnTo>
                  <a:pt x="0" y="50797"/>
                </a:lnTo>
                <a:cubicBezTo>
                  <a:pt x="0" y="22761"/>
                  <a:pt x="22761" y="0"/>
                  <a:pt x="50797" y="0"/>
                </a:cubicBezTo>
                <a:close/>
              </a:path>
            </a:pathLst>
          </a:custGeom>
          <a:solidFill>
            <a:srgbClr val="1A1D29">
              <a:alpha val="50196"/>
            </a:srgbClr>
          </a:solidFill>
          <a:ln w="10160">
            <a:solidFill>
              <a:srgbClr val="4F6D7A">
                <a:alpha val="20000"/>
              </a:srgbClr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6167120" y="5884069"/>
            <a:ext cx="4013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Impact:</a:t>
            </a:r>
            <a:pPr>
              <a:lnSpc>
                <a:spcPct val="12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Fewer nodes = better efficiency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6167120" y="6239669"/>
            <a:ext cx="40005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A* with good heuristic explores fewer nodes than BFS.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10876280" y="1935480"/>
            <a:ext cx="4861560" cy="4975860"/>
          </a:xfrm>
          <a:custGeom>
            <a:avLst/>
            <a:gdLst/>
            <a:ahLst/>
            <a:cxnLst/>
            <a:rect l="l" t="t" r="r" b="b"/>
            <a:pathLst>
              <a:path w="4861560" h="4975860">
                <a:moveTo>
                  <a:pt x="101607" y="0"/>
                </a:moveTo>
                <a:lnTo>
                  <a:pt x="4759953" y="0"/>
                </a:lnTo>
                <a:cubicBezTo>
                  <a:pt x="4816069" y="0"/>
                  <a:pt x="4861560" y="45491"/>
                  <a:pt x="4861560" y="101607"/>
                </a:cubicBezTo>
                <a:lnTo>
                  <a:pt x="4861560" y="4874253"/>
                </a:lnTo>
                <a:cubicBezTo>
                  <a:pt x="4861560" y="4930369"/>
                  <a:pt x="4816069" y="4975860"/>
                  <a:pt x="4759953" y="4975860"/>
                </a:cubicBezTo>
                <a:lnTo>
                  <a:pt x="101607" y="4975860"/>
                </a:lnTo>
                <a:cubicBezTo>
                  <a:pt x="45491" y="4975860"/>
                  <a:pt x="0" y="4930369"/>
                  <a:pt x="0" y="4874253"/>
                </a:cubicBezTo>
                <a:lnTo>
                  <a:pt x="0" y="101607"/>
                </a:lnTo>
                <a:cubicBezTo>
                  <a:pt x="0" y="45528"/>
                  <a:pt x="45528" y="0"/>
                  <a:pt x="101607" y="0"/>
                </a:cubicBezTo>
                <a:close/>
              </a:path>
            </a:pathLst>
          </a:custGeom>
          <a:solidFill>
            <a:srgbClr val="4F6D7A">
              <a:alpha val="10196"/>
            </a:srgbClr>
          </a:solidFill>
          <a:ln w="10160">
            <a:solidFill>
              <a:srgbClr val="4F6D7A">
                <a:alpha val="30196"/>
              </a:srgbClr>
            </a:solidFill>
            <a:prstDash val="solid"/>
          </a:ln>
        </p:spPr>
      </p:sp>
      <p:sp>
        <p:nvSpPr>
          <p:cNvPr id="23" name="Shape 21"/>
          <p:cNvSpPr/>
          <p:nvPr/>
        </p:nvSpPr>
        <p:spPr>
          <a:xfrm>
            <a:off x="11135360" y="2194564"/>
            <a:ext cx="711200" cy="711200"/>
          </a:xfrm>
          <a:custGeom>
            <a:avLst/>
            <a:gdLst/>
            <a:ahLst/>
            <a:cxnLst/>
            <a:rect l="l" t="t" r="r" b="b"/>
            <a:pathLst>
              <a:path w="711200" h="711200">
                <a:moveTo>
                  <a:pt x="355600" y="0"/>
                </a:moveTo>
                <a:lnTo>
                  <a:pt x="355600" y="0"/>
                </a:lnTo>
                <a:cubicBezTo>
                  <a:pt x="551861" y="0"/>
                  <a:pt x="711200" y="159339"/>
                  <a:pt x="711200" y="355600"/>
                </a:cubicBezTo>
                <a:lnTo>
                  <a:pt x="711200" y="355600"/>
                </a:lnTo>
                <a:cubicBezTo>
                  <a:pt x="711200" y="551861"/>
                  <a:pt x="551861" y="711200"/>
                  <a:pt x="355600" y="711200"/>
                </a:cubicBezTo>
                <a:lnTo>
                  <a:pt x="355600" y="711200"/>
                </a:lnTo>
                <a:cubicBezTo>
                  <a:pt x="159339" y="711200"/>
                  <a:pt x="0" y="551861"/>
                  <a:pt x="0" y="355600"/>
                </a:cubicBezTo>
                <a:lnTo>
                  <a:pt x="0" y="355600"/>
                </a:lnTo>
                <a:cubicBezTo>
                  <a:pt x="0" y="159339"/>
                  <a:pt x="159339" y="0"/>
                  <a:pt x="355600" y="0"/>
                </a:cubicBezTo>
                <a:close/>
              </a:path>
            </a:pathLst>
          </a:custGeom>
          <a:solidFill>
            <a:srgbClr val="4F6D7A"/>
          </a:solidFill>
          <a:ln/>
        </p:spPr>
      </p:sp>
      <p:sp>
        <p:nvSpPr>
          <p:cNvPr id="24" name="Shape 22"/>
          <p:cNvSpPr/>
          <p:nvPr/>
        </p:nvSpPr>
        <p:spPr>
          <a:xfrm>
            <a:off x="11338560" y="2397764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cubicBezTo>
                  <a:pt x="236512" y="0"/>
                  <a:pt x="304800" y="68288"/>
                  <a:pt x="304800" y="152400"/>
                </a:cubicBezTo>
                <a:cubicBezTo>
                  <a:pt x="304800" y="236512"/>
                  <a:pt x="236512" y="304800"/>
                  <a:pt x="152400" y="304800"/>
                </a:cubicBezTo>
                <a:cubicBezTo>
                  <a:pt x="68288" y="304800"/>
                  <a:pt x="0" y="236512"/>
                  <a:pt x="0" y="152400"/>
                </a:cubicBezTo>
                <a:cubicBezTo>
                  <a:pt x="0" y="68288"/>
                  <a:pt x="68288" y="0"/>
                  <a:pt x="152400" y="0"/>
                </a:cubicBezTo>
                <a:close/>
                <a:moveTo>
                  <a:pt x="138113" y="71438"/>
                </a:moveTo>
                <a:lnTo>
                  <a:pt x="138113" y="152400"/>
                </a:lnTo>
                <a:cubicBezTo>
                  <a:pt x="138113" y="157163"/>
                  <a:pt x="140494" y="161627"/>
                  <a:pt x="144482" y="164306"/>
                </a:cubicBezTo>
                <a:lnTo>
                  <a:pt x="201632" y="202406"/>
                </a:lnTo>
                <a:cubicBezTo>
                  <a:pt x="208181" y="206812"/>
                  <a:pt x="217051" y="205026"/>
                  <a:pt x="221456" y="198418"/>
                </a:cubicBezTo>
                <a:cubicBezTo>
                  <a:pt x="225862" y="191810"/>
                  <a:pt x="224076" y="182999"/>
                  <a:pt x="217468" y="178594"/>
                </a:cubicBezTo>
                <a:lnTo>
                  <a:pt x="166688" y="144780"/>
                </a:lnTo>
                <a:lnTo>
                  <a:pt x="166688" y="71438"/>
                </a:lnTo>
                <a:cubicBezTo>
                  <a:pt x="166688" y="63520"/>
                  <a:pt x="160318" y="57150"/>
                  <a:pt x="152400" y="57150"/>
                </a:cubicBezTo>
                <a:cubicBezTo>
                  <a:pt x="144482" y="57150"/>
                  <a:pt x="138113" y="63520"/>
                  <a:pt x="138113" y="71438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5" name="Text 23"/>
          <p:cNvSpPr/>
          <p:nvPr/>
        </p:nvSpPr>
        <p:spPr>
          <a:xfrm>
            <a:off x="11998960" y="2346964"/>
            <a:ext cx="15367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Time (ms)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11135360" y="3108964"/>
            <a:ext cx="4445000" cy="2349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Measures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4F6D7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execution duration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in milliseconds. Combines algorithm efficiency, implementation quality, and Python overhead.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11140440" y="5665628"/>
            <a:ext cx="4340860" cy="988060"/>
          </a:xfrm>
          <a:custGeom>
            <a:avLst/>
            <a:gdLst/>
            <a:ahLst/>
            <a:cxnLst/>
            <a:rect l="l" t="t" r="r" b="b"/>
            <a:pathLst>
              <a:path w="4340860" h="988060">
                <a:moveTo>
                  <a:pt x="50796" y="0"/>
                </a:moveTo>
                <a:lnTo>
                  <a:pt x="4290064" y="0"/>
                </a:lnTo>
                <a:cubicBezTo>
                  <a:pt x="4318118" y="0"/>
                  <a:pt x="4340860" y="22742"/>
                  <a:pt x="4340860" y="50796"/>
                </a:cubicBezTo>
                <a:lnTo>
                  <a:pt x="4340860" y="937264"/>
                </a:lnTo>
                <a:cubicBezTo>
                  <a:pt x="4340860" y="965318"/>
                  <a:pt x="4318118" y="988060"/>
                  <a:pt x="4290064" y="988060"/>
                </a:cubicBezTo>
                <a:lnTo>
                  <a:pt x="50796" y="988060"/>
                </a:lnTo>
                <a:cubicBezTo>
                  <a:pt x="22742" y="988060"/>
                  <a:pt x="0" y="965318"/>
                  <a:pt x="0" y="937264"/>
                </a:cubicBezTo>
                <a:lnTo>
                  <a:pt x="0" y="50796"/>
                </a:lnTo>
                <a:cubicBezTo>
                  <a:pt x="0" y="22761"/>
                  <a:pt x="22761" y="0"/>
                  <a:pt x="50796" y="0"/>
                </a:cubicBezTo>
                <a:close/>
              </a:path>
            </a:pathLst>
          </a:custGeom>
          <a:solidFill>
            <a:srgbClr val="1A1D29">
              <a:alpha val="50196"/>
            </a:srgbClr>
          </a:solidFill>
          <a:ln w="10160">
            <a:solidFill>
              <a:srgbClr val="4F6D7A">
                <a:alpha val="20000"/>
              </a:srgbClr>
            </a:solidFill>
            <a:prstDash val="solid"/>
          </a:ln>
        </p:spPr>
      </p:sp>
      <p:sp>
        <p:nvSpPr>
          <p:cNvPr id="28" name="Text 26"/>
          <p:cNvSpPr/>
          <p:nvPr/>
        </p:nvSpPr>
        <p:spPr>
          <a:xfrm>
            <a:off x="11348720" y="5904390"/>
            <a:ext cx="760889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Formula: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12064365" y="5894232"/>
            <a:ext cx="1555274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F6D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time_sec × 1000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11348720" y="6239669"/>
            <a:ext cx="40005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Includes search time plus solution path reconstruction.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513080" y="7179309"/>
            <a:ext cx="7477760" cy="1457960"/>
          </a:xfrm>
          <a:custGeom>
            <a:avLst/>
            <a:gdLst/>
            <a:ahLst/>
            <a:cxnLst/>
            <a:rect l="l" t="t" r="r" b="b"/>
            <a:pathLst>
              <a:path w="7477760" h="1457960">
                <a:moveTo>
                  <a:pt x="101605" y="0"/>
                </a:moveTo>
                <a:lnTo>
                  <a:pt x="7376155" y="0"/>
                </a:lnTo>
                <a:cubicBezTo>
                  <a:pt x="7432270" y="0"/>
                  <a:pt x="7477760" y="45490"/>
                  <a:pt x="7477760" y="101605"/>
                </a:cubicBezTo>
                <a:lnTo>
                  <a:pt x="7477760" y="1356355"/>
                </a:lnTo>
                <a:cubicBezTo>
                  <a:pt x="7477760" y="1412470"/>
                  <a:pt x="7432270" y="1457960"/>
                  <a:pt x="7376155" y="1457960"/>
                </a:cubicBezTo>
                <a:lnTo>
                  <a:pt x="101605" y="1457960"/>
                </a:lnTo>
                <a:cubicBezTo>
                  <a:pt x="45490" y="1457960"/>
                  <a:pt x="0" y="1412470"/>
                  <a:pt x="0" y="1356355"/>
                </a:cubicBezTo>
                <a:lnTo>
                  <a:pt x="0" y="101605"/>
                </a:lnTo>
                <a:cubicBezTo>
                  <a:pt x="0" y="45528"/>
                  <a:pt x="45528" y="0"/>
                  <a:pt x="101605" y="0"/>
                </a:cubicBezTo>
                <a:close/>
              </a:path>
            </a:pathLst>
          </a:custGeom>
          <a:solidFill>
            <a:srgbClr val="E59F54">
              <a:alpha val="10196"/>
            </a:srgbClr>
          </a:solidFill>
          <a:ln w="10160">
            <a:solidFill>
              <a:srgbClr val="E59F54">
                <a:alpha val="30196"/>
              </a:srgbClr>
            </a:solidFill>
            <a:prstDash val="solid"/>
          </a:ln>
        </p:spPr>
      </p:sp>
      <p:sp>
        <p:nvSpPr>
          <p:cNvPr id="32" name="Shape 30"/>
          <p:cNvSpPr/>
          <p:nvPr/>
        </p:nvSpPr>
        <p:spPr>
          <a:xfrm>
            <a:off x="753110" y="7451092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4288" y="14288"/>
                </a:moveTo>
                <a:cubicBezTo>
                  <a:pt x="22190" y="14288"/>
                  <a:pt x="28575" y="20672"/>
                  <a:pt x="28575" y="28575"/>
                </a:cubicBezTo>
                <a:lnTo>
                  <a:pt x="28575" y="178594"/>
                </a:lnTo>
                <a:cubicBezTo>
                  <a:pt x="28575" y="182523"/>
                  <a:pt x="31790" y="185738"/>
                  <a:pt x="35719" y="185738"/>
                </a:cubicBezTo>
                <a:lnTo>
                  <a:pt x="214313" y="185738"/>
                </a:lnTo>
                <a:cubicBezTo>
                  <a:pt x="222215" y="185738"/>
                  <a:pt x="228600" y="192122"/>
                  <a:pt x="228600" y="200025"/>
                </a:cubicBezTo>
                <a:cubicBezTo>
                  <a:pt x="228600" y="207928"/>
                  <a:pt x="222215" y="214313"/>
                  <a:pt x="214313" y="214313"/>
                </a:cubicBezTo>
                <a:lnTo>
                  <a:pt x="35719" y="214313"/>
                </a:lnTo>
                <a:cubicBezTo>
                  <a:pt x="15984" y="214313"/>
                  <a:pt x="0" y="198328"/>
                  <a:pt x="0" y="178594"/>
                </a:cubicBezTo>
                <a:lnTo>
                  <a:pt x="0" y="28575"/>
                </a:lnTo>
                <a:cubicBezTo>
                  <a:pt x="0" y="20672"/>
                  <a:pt x="6385" y="14288"/>
                  <a:pt x="14288" y="14288"/>
                </a:cubicBezTo>
                <a:close/>
                <a:moveTo>
                  <a:pt x="57150" y="42863"/>
                </a:moveTo>
                <a:cubicBezTo>
                  <a:pt x="57150" y="34960"/>
                  <a:pt x="63535" y="28575"/>
                  <a:pt x="71438" y="28575"/>
                </a:cubicBezTo>
                <a:lnTo>
                  <a:pt x="157163" y="28575"/>
                </a:lnTo>
                <a:cubicBezTo>
                  <a:pt x="165065" y="28575"/>
                  <a:pt x="171450" y="34960"/>
                  <a:pt x="171450" y="42863"/>
                </a:cubicBezTo>
                <a:cubicBezTo>
                  <a:pt x="171450" y="50765"/>
                  <a:pt x="165065" y="57150"/>
                  <a:pt x="157163" y="57150"/>
                </a:cubicBezTo>
                <a:lnTo>
                  <a:pt x="71438" y="57150"/>
                </a:lnTo>
                <a:cubicBezTo>
                  <a:pt x="63535" y="57150"/>
                  <a:pt x="57150" y="50765"/>
                  <a:pt x="57150" y="42863"/>
                </a:cubicBezTo>
                <a:close/>
                <a:moveTo>
                  <a:pt x="71438" y="78581"/>
                </a:moveTo>
                <a:lnTo>
                  <a:pt x="128588" y="78581"/>
                </a:lnTo>
                <a:cubicBezTo>
                  <a:pt x="136490" y="78581"/>
                  <a:pt x="142875" y="84966"/>
                  <a:pt x="142875" y="92869"/>
                </a:cubicBezTo>
                <a:cubicBezTo>
                  <a:pt x="142875" y="100772"/>
                  <a:pt x="136490" y="107156"/>
                  <a:pt x="128588" y="107156"/>
                </a:cubicBezTo>
                <a:lnTo>
                  <a:pt x="71438" y="107156"/>
                </a:lnTo>
                <a:cubicBezTo>
                  <a:pt x="63535" y="107156"/>
                  <a:pt x="57150" y="100772"/>
                  <a:pt x="57150" y="92869"/>
                </a:cubicBezTo>
                <a:cubicBezTo>
                  <a:pt x="57150" y="84966"/>
                  <a:pt x="63535" y="78581"/>
                  <a:pt x="71438" y="78581"/>
                </a:cubicBezTo>
                <a:close/>
                <a:moveTo>
                  <a:pt x="71438" y="128588"/>
                </a:moveTo>
                <a:lnTo>
                  <a:pt x="185738" y="128588"/>
                </a:lnTo>
                <a:cubicBezTo>
                  <a:pt x="193640" y="128588"/>
                  <a:pt x="200025" y="134972"/>
                  <a:pt x="200025" y="142875"/>
                </a:cubicBezTo>
                <a:cubicBezTo>
                  <a:pt x="200025" y="150778"/>
                  <a:pt x="193640" y="157163"/>
                  <a:pt x="185738" y="157163"/>
                </a:cubicBezTo>
                <a:lnTo>
                  <a:pt x="71438" y="157163"/>
                </a:lnTo>
                <a:cubicBezTo>
                  <a:pt x="63535" y="157163"/>
                  <a:pt x="57150" y="150778"/>
                  <a:pt x="57150" y="142875"/>
                </a:cubicBezTo>
                <a:cubicBezTo>
                  <a:pt x="57150" y="134972"/>
                  <a:pt x="63535" y="128588"/>
                  <a:pt x="71438" y="128588"/>
                </a:cubicBezTo>
                <a:close/>
              </a:path>
            </a:pathLst>
          </a:custGeom>
          <a:solidFill>
            <a:srgbClr val="E59F54"/>
          </a:solidFill>
          <a:ln/>
        </p:spPr>
      </p:sp>
      <p:sp>
        <p:nvSpPr>
          <p:cNvPr id="33" name="Text 31"/>
          <p:cNvSpPr/>
          <p:nvPr/>
        </p:nvSpPr>
        <p:spPr>
          <a:xfrm>
            <a:off x="1013460" y="7387592"/>
            <a:ext cx="6883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Comparison Mode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721360" y="7844792"/>
            <a:ext cx="7150100" cy="584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GUI includes a </a:t>
            </a:r>
            <a:pPr>
              <a:lnSpc>
                <a:spcPct val="140000"/>
              </a:lnSpc>
            </a:pPr>
            <a:r>
              <a:rPr lang="en-US" sz="14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"Compare All Algorithms"</a:t>
            </a:r>
            <a:pPr>
              <a:lnSpc>
                <a:spcPct val="14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feature that runs all five solvers and displays a comprehensive results table for side-by-side analysis.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8260080" y="7179309"/>
            <a:ext cx="7477760" cy="1457960"/>
          </a:xfrm>
          <a:custGeom>
            <a:avLst/>
            <a:gdLst/>
            <a:ahLst/>
            <a:cxnLst/>
            <a:rect l="l" t="t" r="r" b="b"/>
            <a:pathLst>
              <a:path w="7477760" h="1457960">
                <a:moveTo>
                  <a:pt x="101605" y="0"/>
                </a:moveTo>
                <a:lnTo>
                  <a:pt x="7376155" y="0"/>
                </a:lnTo>
                <a:cubicBezTo>
                  <a:pt x="7432270" y="0"/>
                  <a:pt x="7477760" y="45490"/>
                  <a:pt x="7477760" y="101605"/>
                </a:cubicBezTo>
                <a:lnTo>
                  <a:pt x="7477760" y="1356355"/>
                </a:lnTo>
                <a:cubicBezTo>
                  <a:pt x="7477760" y="1412470"/>
                  <a:pt x="7432270" y="1457960"/>
                  <a:pt x="7376155" y="1457960"/>
                </a:cubicBezTo>
                <a:lnTo>
                  <a:pt x="101605" y="1457960"/>
                </a:lnTo>
                <a:cubicBezTo>
                  <a:pt x="45490" y="1457960"/>
                  <a:pt x="0" y="1412470"/>
                  <a:pt x="0" y="1356355"/>
                </a:cubicBezTo>
                <a:lnTo>
                  <a:pt x="0" y="101605"/>
                </a:lnTo>
                <a:cubicBezTo>
                  <a:pt x="0" y="45528"/>
                  <a:pt x="45528" y="0"/>
                  <a:pt x="101605" y="0"/>
                </a:cubicBezTo>
                <a:close/>
              </a:path>
            </a:pathLst>
          </a:custGeom>
          <a:solidFill>
            <a:srgbClr val="4F6D7A">
              <a:alpha val="10196"/>
            </a:srgbClr>
          </a:solidFill>
          <a:ln w="10160">
            <a:solidFill>
              <a:srgbClr val="4F6D7A">
                <a:alpha val="30196"/>
              </a:srgbClr>
            </a:solidFill>
            <a:prstDash val="solid"/>
          </a:ln>
        </p:spPr>
      </p:sp>
      <p:sp>
        <p:nvSpPr>
          <p:cNvPr id="36" name="Shape 34"/>
          <p:cNvSpPr/>
          <p:nvPr/>
        </p:nvSpPr>
        <p:spPr>
          <a:xfrm>
            <a:off x="8500110" y="7451092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64428" y="0"/>
                </a:moveTo>
                <a:lnTo>
                  <a:pt x="164440" y="0"/>
                </a:lnTo>
                <a:cubicBezTo>
                  <a:pt x="176272" y="0"/>
                  <a:pt x="185916" y="9733"/>
                  <a:pt x="185470" y="21521"/>
                </a:cubicBezTo>
                <a:cubicBezTo>
                  <a:pt x="185380" y="23887"/>
                  <a:pt x="185291" y="26253"/>
                  <a:pt x="185157" y="28575"/>
                </a:cubicBezTo>
                <a:lnTo>
                  <a:pt x="207303" y="28575"/>
                </a:lnTo>
                <a:cubicBezTo>
                  <a:pt x="218956" y="28575"/>
                  <a:pt x="229225" y="38219"/>
                  <a:pt x="228332" y="50810"/>
                </a:cubicBezTo>
                <a:cubicBezTo>
                  <a:pt x="224983" y="97110"/>
                  <a:pt x="201320" y="122560"/>
                  <a:pt x="175647" y="135865"/>
                </a:cubicBezTo>
                <a:cubicBezTo>
                  <a:pt x="168593" y="139526"/>
                  <a:pt x="161404" y="142250"/>
                  <a:pt x="154573" y="144259"/>
                </a:cubicBezTo>
                <a:cubicBezTo>
                  <a:pt x="145554" y="157029"/>
                  <a:pt x="136178" y="163770"/>
                  <a:pt x="128721" y="167387"/>
                </a:cubicBezTo>
                <a:lnTo>
                  <a:pt x="128721" y="200025"/>
                </a:lnTo>
                <a:lnTo>
                  <a:pt x="157296" y="200025"/>
                </a:lnTo>
                <a:cubicBezTo>
                  <a:pt x="165199" y="200025"/>
                  <a:pt x="171584" y="206410"/>
                  <a:pt x="171584" y="214313"/>
                </a:cubicBezTo>
                <a:cubicBezTo>
                  <a:pt x="171584" y="222215"/>
                  <a:pt x="165199" y="228600"/>
                  <a:pt x="157296" y="228600"/>
                </a:cubicBezTo>
                <a:lnTo>
                  <a:pt x="71571" y="228600"/>
                </a:lnTo>
                <a:cubicBezTo>
                  <a:pt x="63669" y="228600"/>
                  <a:pt x="57284" y="222215"/>
                  <a:pt x="57284" y="214313"/>
                </a:cubicBezTo>
                <a:cubicBezTo>
                  <a:pt x="57284" y="206410"/>
                  <a:pt x="63669" y="200025"/>
                  <a:pt x="71571" y="200025"/>
                </a:cubicBezTo>
                <a:lnTo>
                  <a:pt x="100146" y="200025"/>
                </a:lnTo>
                <a:lnTo>
                  <a:pt x="100146" y="167387"/>
                </a:lnTo>
                <a:cubicBezTo>
                  <a:pt x="93003" y="163949"/>
                  <a:pt x="84118" y="157564"/>
                  <a:pt x="75456" y="145822"/>
                </a:cubicBezTo>
                <a:cubicBezTo>
                  <a:pt x="67241" y="143679"/>
                  <a:pt x="58311" y="140419"/>
                  <a:pt x="49604" y="135508"/>
                </a:cubicBezTo>
                <a:cubicBezTo>
                  <a:pt x="25450" y="121980"/>
                  <a:pt x="3661" y="96485"/>
                  <a:pt x="536" y="50721"/>
                </a:cubicBezTo>
                <a:cubicBezTo>
                  <a:pt x="-313" y="38174"/>
                  <a:pt x="9912" y="28530"/>
                  <a:pt x="21565" y="28530"/>
                </a:cubicBezTo>
                <a:lnTo>
                  <a:pt x="43711" y="28530"/>
                </a:lnTo>
                <a:cubicBezTo>
                  <a:pt x="43577" y="26209"/>
                  <a:pt x="43488" y="23887"/>
                  <a:pt x="43398" y="21476"/>
                </a:cubicBezTo>
                <a:cubicBezTo>
                  <a:pt x="42952" y="9644"/>
                  <a:pt x="52596" y="-45"/>
                  <a:pt x="64428" y="-45"/>
                </a:cubicBezTo>
                <a:close/>
                <a:moveTo>
                  <a:pt x="45318" y="50006"/>
                </a:moveTo>
                <a:lnTo>
                  <a:pt x="21922" y="50006"/>
                </a:lnTo>
                <a:cubicBezTo>
                  <a:pt x="24691" y="87823"/>
                  <a:pt x="42059" y="106754"/>
                  <a:pt x="59963" y="116800"/>
                </a:cubicBezTo>
                <a:cubicBezTo>
                  <a:pt x="53533" y="100146"/>
                  <a:pt x="48220" y="78403"/>
                  <a:pt x="45318" y="50006"/>
                </a:cubicBezTo>
                <a:close/>
                <a:moveTo>
                  <a:pt x="169664" y="114657"/>
                </a:moveTo>
                <a:cubicBezTo>
                  <a:pt x="187747" y="104031"/>
                  <a:pt x="204088" y="85145"/>
                  <a:pt x="206856" y="50006"/>
                </a:cubicBezTo>
                <a:lnTo>
                  <a:pt x="183505" y="50006"/>
                </a:lnTo>
                <a:cubicBezTo>
                  <a:pt x="180737" y="77197"/>
                  <a:pt x="175736" y="98316"/>
                  <a:pt x="169664" y="114657"/>
                </a:cubicBezTo>
                <a:close/>
              </a:path>
            </a:pathLst>
          </a:custGeom>
          <a:solidFill>
            <a:srgbClr val="4F6D7A"/>
          </a:solidFill>
          <a:ln/>
        </p:spPr>
      </p:sp>
      <p:sp>
        <p:nvSpPr>
          <p:cNvPr id="37" name="Text 35"/>
          <p:cNvSpPr/>
          <p:nvPr/>
        </p:nvSpPr>
        <p:spPr>
          <a:xfrm>
            <a:off x="8760460" y="7387592"/>
            <a:ext cx="6883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Optimal Solution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8468360" y="7844792"/>
            <a:ext cx="7150100" cy="584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river crossing problem has an </a:t>
            </a:r>
            <a:pPr>
              <a:lnSpc>
                <a:spcPct val="140000"/>
              </a:lnSpc>
            </a:pPr>
            <a:r>
              <a:rPr lang="en-US" sz="14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optimal solution of 11 moves</a:t>
            </a:r>
            <a:pPr>
              <a:lnSpc>
                <a:spcPct val="140000"/>
              </a:lnSpc>
            </a:pPr>
            <a:r>
              <a:rPr lang="en-US" sz="1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 Algorithms that find this solution while exploring minimal nodes are considered superior.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1A1D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i.ytimg.com/301964c1e22a67014346f699e15f97a2c07031c3.jpg">    </p:cNvPr>
          <p:cNvPicPr>
            <a:picLocks noChangeAspect="1"/>
          </p:cNvPicPr>
          <p:nvPr/>
        </p:nvPicPr>
        <p:blipFill>
          <a:blip r:embed="rId1">
            <a:alphaModFix amt="15000"/>
          </a:blip>
          <a:srcRect l="0" r="0" t="0" b="0"/>
          <a:stretch/>
        </p:blipFill>
        <p:spPr>
          <a:xfrm>
            <a:off x="0" y="0"/>
            <a:ext cx="16256000" cy="9144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6256000" cy="9144000"/>
          </a:xfrm>
          <a:custGeom>
            <a:avLst/>
            <a:gdLst/>
            <a:ahLst/>
            <a:cxnLst/>
            <a:rect l="l" t="t" r="r" b="b"/>
            <a:pathLst>
              <a:path w="16256000" h="9144000">
                <a:moveTo>
                  <a:pt x="0" y="0"/>
                </a:moveTo>
                <a:lnTo>
                  <a:pt x="16256000" y="0"/>
                </a:lnTo>
                <a:lnTo>
                  <a:pt x="162560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A1D29"/>
              </a:gs>
              <a:gs pos="50000">
                <a:srgbClr val="1A1D29">
                  <a:alpha val="95000"/>
                </a:srgbClr>
              </a:gs>
              <a:gs pos="100000">
                <a:srgbClr val="C0D6DF">
                  <a:alpha val="30000"/>
                </a:srgbClr>
              </a:gs>
            </a:gsLst>
            <a:lin ang="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508000" y="1885950"/>
            <a:ext cx="9347200" cy="162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12800" b="1" dirty="0">
                <a:solidFill>
                  <a:srgbClr val="C0D6DF">
                    <a:alpha val="2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03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508000" y="3714750"/>
            <a:ext cx="8991600" cy="2286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72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Implementation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72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Architecture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508000" y="6305550"/>
            <a:ext cx="1625600" cy="50800"/>
          </a:xfrm>
          <a:custGeom>
            <a:avLst/>
            <a:gdLst/>
            <a:ahLst/>
            <a:cxnLst/>
            <a:rect l="l" t="t" r="r" b="b"/>
            <a:pathLst>
              <a:path w="1625600" h="50800">
                <a:moveTo>
                  <a:pt x="0" y="0"/>
                </a:moveTo>
                <a:lnTo>
                  <a:pt x="1625600" y="0"/>
                </a:lnTo>
                <a:lnTo>
                  <a:pt x="16256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C0D6DF"/>
          </a:solidFill>
          <a:ln/>
        </p:spPr>
      </p:sp>
      <p:sp>
        <p:nvSpPr>
          <p:cNvPr id="7" name="Text 4"/>
          <p:cNvSpPr/>
          <p:nvPr/>
        </p:nvSpPr>
        <p:spPr>
          <a:xfrm>
            <a:off x="508000" y="6762750"/>
            <a:ext cx="86868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400" dirty="0">
                <a:solidFill>
                  <a:srgbClr val="C0D6D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System design and code structure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River Crossing Problem Solver</dc:title>
  <dc:subject>River Crossing Problem Solver</dc:subject>
  <dc:creator>Kimi</dc:creator>
  <cp:lastModifiedBy>Kimi</cp:lastModifiedBy>
  <cp:revision>1</cp:revision>
  <dcterms:created xsi:type="dcterms:W3CDTF">2025-12-23T20:41:25Z</dcterms:created>
  <dcterms:modified xsi:type="dcterms:W3CDTF">2025-12-23T20:41:25Z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{"Label":"River Crossing Problem Solver","ContentProducer":"001191110108MACG2KBH8F10000","ProduceID":"19b4c89b-9c32-8757-8000-000072dff978","ReservedCode1":"","ContentPropagator":"001191110108MACG2KBH8F20000","PropagateID":"19b4c89b-9c32-8757-8000-000072dff978","ReservedCode2":""}</vt:lpwstr>
  </property>
</Properties>
</file>